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notesSlides/notesSlide1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3.xml" ContentType="application/vnd.openxmlformats-officedocument.presentationml.notesSlide+xml"/>
  <Override PartName="/ppt/tags/tag50.xml" ContentType="application/vnd.openxmlformats-officedocument.presentationml.tags+xml"/>
  <Override PartName="/ppt/notesSlides/notesSlide14.xml" ContentType="application/vnd.openxmlformats-officedocument.presentationml.notesSlide+xml"/>
  <Override PartName="/ppt/tags/tag51.xml" ContentType="application/vnd.openxmlformats-officedocument.presentationml.tags+xml"/>
  <Override PartName="/ppt/notesSlides/notesSlide15.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7.xml" ContentType="application/vnd.openxmlformats-officedocument.presentationml.notesSlide+xml"/>
  <Override PartName="/ppt/tags/tag60.xml" ContentType="application/vnd.openxmlformats-officedocument.presentationml.tags+xml"/>
  <Override PartName="/ppt/notesSlides/notesSlide18.xml" ContentType="application/vnd.openxmlformats-officedocument.presentationml.notesSlide+xml"/>
  <Override PartName="/ppt/tags/tag61.xml" ContentType="application/vnd.openxmlformats-officedocument.presentationml.tags+xml"/>
  <Override PartName="/ppt/notesSlides/notesSlide19.xml" ContentType="application/vnd.openxmlformats-officedocument.presentationml.notesSlide+xml"/>
  <Override PartName="/ppt/tags/tag62.xml" ContentType="application/vnd.openxmlformats-officedocument.presentationml.tags+xml"/>
  <Override PartName="/ppt/notesSlides/notesSlide20.xml" ContentType="application/vnd.openxmlformats-officedocument.presentationml.notesSlide+xml"/>
  <Override PartName="/ppt/tags/tag63.xml" ContentType="application/vnd.openxmlformats-officedocument.presentationml.tags+xml"/>
  <Override PartName="/ppt/notesSlides/notesSlide21.xml" ContentType="application/vnd.openxmlformats-officedocument.presentationml.notesSlide+xml"/>
  <Override PartName="/ppt/tags/tag64.xml" ContentType="application/vnd.openxmlformats-officedocument.presentationml.tags+xml"/>
  <Override PartName="/ppt/notesSlides/notesSlide2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4.xml" ContentType="application/vnd.openxmlformats-officedocument.presentationml.notesSlide+xml"/>
  <Override PartName="/ppt/tags/tag73.xml" ContentType="application/vnd.openxmlformats-officedocument.presentationml.tags+xml"/>
  <Override PartName="/ppt/notesSlides/notesSlide2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7" r:id="rId2"/>
  </p:sldMasterIdLst>
  <p:notesMasterIdLst>
    <p:notesMasterId r:id="rId34"/>
  </p:notesMasterIdLst>
  <p:sldIdLst>
    <p:sldId id="257" r:id="rId3"/>
    <p:sldId id="258" r:id="rId4"/>
    <p:sldId id="285" r:id="rId5"/>
    <p:sldId id="284" r:id="rId6"/>
    <p:sldId id="287" r:id="rId7"/>
    <p:sldId id="335" r:id="rId8"/>
    <p:sldId id="336" r:id="rId9"/>
    <p:sldId id="337" r:id="rId10"/>
    <p:sldId id="338" r:id="rId11"/>
    <p:sldId id="347" r:id="rId12"/>
    <p:sldId id="321" r:id="rId13"/>
    <p:sldId id="286" r:id="rId14"/>
    <p:sldId id="322" r:id="rId15"/>
    <p:sldId id="323" r:id="rId16"/>
    <p:sldId id="326" r:id="rId17"/>
    <p:sldId id="328" r:id="rId18"/>
    <p:sldId id="327" r:id="rId19"/>
    <p:sldId id="329" r:id="rId20"/>
    <p:sldId id="339" r:id="rId21"/>
    <p:sldId id="341" r:id="rId22"/>
    <p:sldId id="340" r:id="rId23"/>
    <p:sldId id="342" r:id="rId24"/>
    <p:sldId id="334" r:id="rId25"/>
    <p:sldId id="331" r:id="rId26"/>
    <p:sldId id="332" r:id="rId27"/>
    <p:sldId id="344" r:id="rId28"/>
    <p:sldId id="343" r:id="rId29"/>
    <p:sldId id="345" r:id="rId30"/>
    <p:sldId id="346" r:id="rId31"/>
    <p:sldId id="348" r:id="rId32"/>
    <p:sldId id="283"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BBED"/>
    <a:srgbClr val="585BA4"/>
    <a:srgbClr val="52CBCE"/>
    <a:srgbClr val="00BCE7"/>
    <a:srgbClr val="4CD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AED355-638F-448A-853A-A770FF007928}" v="14" dt="2022-09-28T23:24:04.020"/>
    <p1510:client id="{B1A9359B-DF2A-48DC-A0CC-B73F1642F598}" v="407" dt="2022-09-28T22:17:56.7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howGuides="1">
      <p:cViewPr varScale="1">
        <p:scale>
          <a:sx n="88" d="100"/>
          <a:sy n="88" d="100"/>
        </p:scale>
        <p:origin x="210" y="8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CE91-96EA-4495-BA13-44CA1395CF77}" type="datetimeFigureOut">
              <a:rPr lang="zh-CN" altLang="en-US" smtClean="0"/>
              <a:t>2022/9/28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37BA2-8C0A-4455-8AAA-7F610C054BA5}" type="slidenum">
              <a:rPr lang="zh-CN" altLang="en-US" smtClean="0"/>
              <a:t>‹#›</a:t>
            </a:fld>
            <a:endParaRPr lang="zh-CN" altLang="en-US"/>
          </a:p>
        </p:txBody>
      </p:sp>
    </p:spTree>
    <p:extLst>
      <p:ext uri="{BB962C8B-B14F-4D97-AF65-F5344CB8AC3E}">
        <p14:creationId xmlns:p14="http://schemas.microsoft.com/office/powerpoint/2010/main" val="2246915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a:t>
            </a:fld>
            <a:endParaRPr lang="zh-CN" altLang="en-US"/>
          </a:p>
        </p:txBody>
      </p:sp>
    </p:spTree>
    <p:extLst>
      <p:ext uri="{BB962C8B-B14F-4D97-AF65-F5344CB8AC3E}">
        <p14:creationId xmlns:p14="http://schemas.microsoft.com/office/powerpoint/2010/main" val="4129645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11</a:t>
            </a:fld>
            <a:endParaRPr lang="zh-CN" altLang="en-US"/>
          </a:p>
        </p:txBody>
      </p:sp>
    </p:spTree>
    <p:extLst>
      <p:ext uri="{BB962C8B-B14F-4D97-AF65-F5344CB8AC3E}">
        <p14:creationId xmlns:p14="http://schemas.microsoft.com/office/powerpoint/2010/main" val="2440039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12</a:t>
            </a:fld>
            <a:endParaRPr lang="zh-CN" altLang="en-US"/>
          </a:p>
        </p:txBody>
      </p:sp>
    </p:spTree>
    <p:extLst>
      <p:ext uri="{BB962C8B-B14F-4D97-AF65-F5344CB8AC3E}">
        <p14:creationId xmlns:p14="http://schemas.microsoft.com/office/powerpoint/2010/main" val="1257471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13</a:t>
            </a:fld>
            <a:endParaRPr lang="zh-CN" altLang="en-US"/>
          </a:p>
        </p:txBody>
      </p:sp>
    </p:spTree>
    <p:extLst>
      <p:ext uri="{BB962C8B-B14F-4D97-AF65-F5344CB8AC3E}">
        <p14:creationId xmlns:p14="http://schemas.microsoft.com/office/powerpoint/2010/main" val="53492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14</a:t>
            </a:fld>
            <a:endParaRPr lang="zh-CN" altLang="en-US"/>
          </a:p>
        </p:txBody>
      </p:sp>
    </p:spTree>
    <p:extLst>
      <p:ext uri="{BB962C8B-B14F-4D97-AF65-F5344CB8AC3E}">
        <p14:creationId xmlns:p14="http://schemas.microsoft.com/office/powerpoint/2010/main" val="119230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15</a:t>
            </a:fld>
            <a:endParaRPr lang="zh-CN" altLang="en-US"/>
          </a:p>
        </p:txBody>
      </p:sp>
    </p:spTree>
    <p:extLst>
      <p:ext uri="{BB962C8B-B14F-4D97-AF65-F5344CB8AC3E}">
        <p14:creationId xmlns:p14="http://schemas.microsoft.com/office/powerpoint/2010/main" val="1911288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16</a:t>
            </a:fld>
            <a:endParaRPr lang="zh-CN" altLang="en-US"/>
          </a:p>
        </p:txBody>
      </p:sp>
    </p:spTree>
    <p:extLst>
      <p:ext uri="{BB962C8B-B14F-4D97-AF65-F5344CB8AC3E}">
        <p14:creationId xmlns:p14="http://schemas.microsoft.com/office/powerpoint/2010/main" val="3673850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17</a:t>
            </a:fld>
            <a:endParaRPr lang="zh-CN" altLang="en-US"/>
          </a:p>
        </p:txBody>
      </p:sp>
    </p:spTree>
    <p:extLst>
      <p:ext uri="{BB962C8B-B14F-4D97-AF65-F5344CB8AC3E}">
        <p14:creationId xmlns:p14="http://schemas.microsoft.com/office/powerpoint/2010/main" val="1406321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18</a:t>
            </a:fld>
            <a:endParaRPr lang="zh-CN" altLang="en-US"/>
          </a:p>
        </p:txBody>
      </p:sp>
    </p:spTree>
    <p:extLst>
      <p:ext uri="{BB962C8B-B14F-4D97-AF65-F5344CB8AC3E}">
        <p14:creationId xmlns:p14="http://schemas.microsoft.com/office/powerpoint/2010/main" val="545549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19</a:t>
            </a:fld>
            <a:endParaRPr lang="zh-CN" altLang="en-US"/>
          </a:p>
        </p:txBody>
      </p:sp>
    </p:spTree>
    <p:extLst>
      <p:ext uri="{BB962C8B-B14F-4D97-AF65-F5344CB8AC3E}">
        <p14:creationId xmlns:p14="http://schemas.microsoft.com/office/powerpoint/2010/main" val="395384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20</a:t>
            </a:fld>
            <a:endParaRPr lang="zh-CN" altLang="en-US"/>
          </a:p>
        </p:txBody>
      </p:sp>
    </p:spTree>
    <p:extLst>
      <p:ext uri="{BB962C8B-B14F-4D97-AF65-F5344CB8AC3E}">
        <p14:creationId xmlns:p14="http://schemas.microsoft.com/office/powerpoint/2010/main" val="2364064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a:t>
            </a:fld>
            <a:endParaRPr lang="zh-CN" altLang="en-US"/>
          </a:p>
        </p:txBody>
      </p:sp>
    </p:spTree>
    <p:extLst>
      <p:ext uri="{BB962C8B-B14F-4D97-AF65-F5344CB8AC3E}">
        <p14:creationId xmlns:p14="http://schemas.microsoft.com/office/powerpoint/2010/main" val="181925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21</a:t>
            </a:fld>
            <a:endParaRPr lang="zh-CN" altLang="en-US"/>
          </a:p>
        </p:txBody>
      </p:sp>
    </p:spTree>
    <p:extLst>
      <p:ext uri="{BB962C8B-B14F-4D97-AF65-F5344CB8AC3E}">
        <p14:creationId xmlns:p14="http://schemas.microsoft.com/office/powerpoint/2010/main" val="1116973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22</a:t>
            </a:fld>
            <a:endParaRPr lang="zh-CN" altLang="en-US"/>
          </a:p>
        </p:txBody>
      </p:sp>
    </p:spTree>
    <p:extLst>
      <p:ext uri="{BB962C8B-B14F-4D97-AF65-F5344CB8AC3E}">
        <p14:creationId xmlns:p14="http://schemas.microsoft.com/office/powerpoint/2010/main" val="1676026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23</a:t>
            </a:fld>
            <a:endParaRPr lang="zh-CN" altLang="en-US"/>
          </a:p>
        </p:txBody>
      </p:sp>
    </p:spTree>
    <p:extLst>
      <p:ext uri="{BB962C8B-B14F-4D97-AF65-F5344CB8AC3E}">
        <p14:creationId xmlns:p14="http://schemas.microsoft.com/office/powerpoint/2010/main" val="4107977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24</a:t>
            </a:fld>
            <a:endParaRPr lang="zh-CN" altLang="en-US"/>
          </a:p>
        </p:txBody>
      </p:sp>
    </p:spTree>
    <p:extLst>
      <p:ext uri="{BB962C8B-B14F-4D97-AF65-F5344CB8AC3E}">
        <p14:creationId xmlns:p14="http://schemas.microsoft.com/office/powerpoint/2010/main" val="1325116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25</a:t>
            </a:fld>
            <a:endParaRPr lang="zh-CN" altLang="en-US"/>
          </a:p>
        </p:txBody>
      </p:sp>
    </p:spTree>
    <p:extLst>
      <p:ext uri="{BB962C8B-B14F-4D97-AF65-F5344CB8AC3E}">
        <p14:creationId xmlns:p14="http://schemas.microsoft.com/office/powerpoint/2010/main" val="3146277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26</a:t>
            </a:fld>
            <a:endParaRPr lang="zh-CN" altLang="en-US"/>
          </a:p>
        </p:txBody>
      </p:sp>
    </p:spTree>
    <p:extLst>
      <p:ext uri="{BB962C8B-B14F-4D97-AF65-F5344CB8AC3E}">
        <p14:creationId xmlns:p14="http://schemas.microsoft.com/office/powerpoint/2010/main" val="2901685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27</a:t>
            </a:fld>
            <a:endParaRPr lang="zh-CN" altLang="en-US"/>
          </a:p>
        </p:txBody>
      </p:sp>
    </p:spTree>
    <p:extLst>
      <p:ext uri="{BB962C8B-B14F-4D97-AF65-F5344CB8AC3E}">
        <p14:creationId xmlns:p14="http://schemas.microsoft.com/office/powerpoint/2010/main" val="2429416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37BA2-8C0A-4455-8AAA-7F610C054B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14945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37BA2-8C0A-4455-8AAA-7F610C054B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0769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37BA2-8C0A-4455-8AAA-7F610C054B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811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a:t>
            </a:fld>
            <a:endParaRPr lang="zh-CN" altLang="en-US"/>
          </a:p>
        </p:txBody>
      </p:sp>
    </p:spTree>
    <p:extLst>
      <p:ext uri="{BB962C8B-B14F-4D97-AF65-F5344CB8AC3E}">
        <p14:creationId xmlns:p14="http://schemas.microsoft.com/office/powerpoint/2010/main" val="1954092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31</a:t>
            </a:fld>
            <a:endParaRPr lang="zh-CN" altLang="en-US"/>
          </a:p>
        </p:txBody>
      </p:sp>
    </p:spTree>
    <p:extLst>
      <p:ext uri="{BB962C8B-B14F-4D97-AF65-F5344CB8AC3E}">
        <p14:creationId xmlns:p14="http://schemas.microsoft.com/office/powerpoint/2010/main" val="3125366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4</a:t>
            </a:fld>
            <a:endParaRPr lang="zh-CN" altLang="en-US"/>
          </a:p>
        </p:txBody>
      </p:sp>
    </p:spTree>
    <p:extLst>
      <p:ext uri="{BB962C8B-B14F-4D97-AF65-F5344CB8AC3E}">
        <p14:creationId xmlns:p14="http://schemas.microsoft.com/office/powerpoint/2010/main" val="3774267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37BA2-8C0A-4455-8AAA-7F610C054B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8924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7</a:t>
            </a:fld>
            <a:endParaRPr lang="zh-CN" altLang="en-US"/>
          </a:p>
        </p:txBody>
      </p:sp>
    </p:spTree>
    <p:extLst>
      <p:ext uri="{BB962C8B-B14F-4D97-AF65-F5344CB8AC3E}">
        <p14:creationId xmlns:p14="http://schemas.microsoft.com/office/powerpoint/2010/main" val="3668775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8</a:t>
            </a:fld>
            <a:endParaRPr lang="zh-CN" altLang="en-US"/>
          </a:p>
        </p:txBody>
      </p:sp>
    </p:spTree>
    <p:extLst>
      <p:ext uri="{BB962C8B-B14F-4D97-AF65-F5344CB8AC3E}">
        <p14:creationId xmlns:p14="http://schemas.microsoft.com/office/powerpoint/2010/main" val="156297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9</a:t>
            </a:fld>
            <a:endParaRPr lang="zh-CN" altLang="en-US"/>
          </a:p>
        </p:txBody>
      </p:sp>
    </p:spTree>
    <p:extLst>
      <p:ext uri="{BB962C8B-B14F-4D97-AF65-F5344CB8AC3E}">
        <p14:creationId xmlns:p14="http://schemas.microsoft.com/office/powerpoint/2010/main" val="1924946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10</a:t>
            </a:fld>
            <a:endParaRPr lang="zh-CN" altLang="en-US"/>
          </a:p>
        </p:txBody>
      </p:sp>
    </p:spTree>
    <p:extLst>
      <p:ext uri="{BB962C8B-B14F-4D97-AF65-F5344CB8AC3E}">
        <p14:creationId xmlns:p14="http://schemas.microsoft.com/office/powerpoint/2010/main" val="4250128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
        <p:nvSpPr>
          <p:cNvPr id="3" name="KSO_CT2"/>
          <p:cNvSpPr>
            <a:spLocks noGrp="1"/>
          </p:cNvSpPr>
          <p:nvPr>
            <p:ph type="subTitle" idx="1" hasCustomPrompt="1"/>
          </p:nvPr>
        </p:nvSpPr>
        <p:spPr>
          <a:xfrm>
            <a:off x="3321170" y="3943325"/>
            <a:ext cx="5572662" cy="467211"/>
          </a:xfrm>
          <a:noFill/>
        </p:spPr>
        <p:txBody>
          <a:bodyPr>
            <a:noAutofit/>
          </a:bodyPr>
          <a:lstStyle>
            <a:lvl1pPr marL="0" indent="0" algn="ctr">
              <a:buNone/>
              <a:defRPr sz="1800">
                <a:solidFill>
                  <a:srgbClr val="807352"/>
                </a:solidFill>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单击此处添加您的副标题</a:t>
            </a:r>
          </a:p>
        </p:txBody>
      </p:sp>
      <p:sp>
        <p:nvSpPr>
          <p:cNvPr id="7" name="KSO_CT1"/>
          <p:cNvSpPr>
            <a:spLocks noGrp="1"/>
          </p:cNvSpPr>
          <p:nvPr>
            <p:ph type="title" hasCustomPrompt="1"/>
          </p:nvPr>
        </p:nvSpPr>
        <p:spPr>
          <a:xfrm>
            <a:off x="3321170" y="2030959"/>
            <a:ext cx="5572663" cy="1720077"/>
          </a:xfrm>
        </p:spPr>
        <p:txBody>
          <a:bodyPr>
            <a:noAutofit/>
          </a:bodyPr>
          <a:lstStyle>
            <a:lvl1pPr algn="ctr">
              <a:defRPr sz="4000" baseline="0">
                <a:solidFill>
                  <a:schemeClr val="tx2"/>
                </a:solidFill>
                <a:effectLst/>
                <a:latin typeface="+mj-lt"/>
              </a:defRPr>
            </a:lvl1pPr>
          </a:lstStyle>
          <a:p>
            <a:r>
              <a:rPr lang="zh-CN" altLang="en-US" dirty="0"/>
              <a:t>单击此处</a:t>
            </a:r>
            <a:br>
              <a:rPr lang="en-US" altLang="zh-CN" dirty="0"/>
            </a:br>
            <a:r>
              <a:rPr lang="zh-CN" altLang="en-US" dirty="0"/>
              <a:t>添加您的标题文字</a:t>
            </a:r>
          </a:p>
        </p:txBody>
      </p:sp>
      <p:sp>
        <p:nvSpPr>
          <p:cNvPr id="9" name="图文框 8"/>
          <p:cNvSpPr/>
          <p:nvPr/>
        </p:nvSpPr>
        <p:spPr>
          <a:xfrm>
            <a:off x="3200400" y="1881552"/>
            <a:ext cx="5823877" cy="2926080"/>
          </a:xfrm>
          <a:prstGeom prst="frame">
            <a:avLst>
              <a:gd name="adj1" fmla="val 4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23224294"/>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extLst>
    <p:ext uri="{DCECCB84-F9BA-43D5-87BE-67443E8EF086}">
      <p15:sldGuideLst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765389436"/>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2197754349"/>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7"/>
            <a:ext cx="1182511" cy="5811839"/>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2113842" y="365127"/>
            <a:ext cx="7933269" cy="5811839"/>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9089323"/>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2022/9/28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620226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2022/9/28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82902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366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idx="1"/>
          </p:nvPr>
        </p:nvSpPr>
        <p:spPr/>
        <p:txBody>
          <a:body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3487266302"/>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3366052" y="2464108"/>
            <a:ext cx="5446644" cy="1235075"/>
          </a:xfrm>
          <a:ln w="57150">
            <a:solidFill>
              <a:schemeClr val="bg1"/>
            </a:solidFill>
          </a:ln>
        </p:spPr>
        <p:txBody>
          <a:bodyPr anchor="ctr">
            <a:normAutofit/>
          </a:bodyPr>
          <a:lstStyle>
            <a:lvl1pPr algn="ctr">
              <a:defRPr sz="4000">
                <a:solidFill>
                  <a:schemeClr val="bg1"/>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3371849" y="4108757"/>
            <a:ext cx="5440847" cy="453718"/>
          </a:xfrm>
          <a:prstGeom prst="rect">
            <a:avLst/>
          </a:prstGeom>
          <a:noFill/>
        </p:spPr>
        <p:txBody>
          <a:bodyPr anchor="ctr">
            <a:normAutofit/>
          </a:bodyPr>
          <a:lstStyle>
            <a:lvl1pPr marL="0" indent="0" algn="ctr">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3839332642"/>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558801" y="1423990"/>
            <a:ext cx="508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6520745" y="1423990"/>
            <a:ext cx="5094116"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449126531"/>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546361"/>
            <a:ext cx="9312101"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3638681192"/>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1_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546361"/>
            <a:ext cx="9312101"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
        <p:nvSpPr>
          <p:cNvPr id="11" name="TextBox 10"/>
          <p:cNvSpPr txBox="1"/>
          <p:nvPr userDrawn="1"/>
        </p:nvSpPr>
        <p:spPr>
          <a:xfrm>
            <a:off x="1487488" y="6721164"/>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hlinkClick r:id="rId2"/>
              </a:rPr>
              <a:t>行业</a:t>
            </a: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en-US" altLang="zh-CN" sz="100" dirty="0">
                <a:solidFill>
                  <a:prstClr val="black"/>
                </a:solidFill>
                <a:latin typeface="微软雅黑" panose="020B0503020204020204" pitchFamily="34" charset="-122"/>
              </a:rPr>
              <a:t>http://www.1ppt.com/hangye/</a:t>
            </a:r>
          </a:p>
        </p:txBody>
      </p:sp>
    </p:spTree>
    <p:extLst>
      <p:ext uri="{BB962C8B-B14F-4D97-AF65-F5344CB8AC3E}">
        <p14:creationId xmlns:p14="http://schemas.microsoft.com/office/powerpoint/2010/main" val="204425694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63191104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3573215949"/>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dirty="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t>2022/9/28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882553826"/>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715991" y="376039"/>
            <a:ext cx="10739887" cy="699595"/>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D0CE79-49FB-443D-BEF8-6B709DE8FD0C}" type="datetimeFigureOut">
              <a:rPr lang="zh-CN" altLang="en-US" smtClean="0"/>
              <a:t>2022/9/28</a:t>
            </a:fld>
            <a:endParaRPr lang="zh-CN" altLang="en-US"/>
          </a:p>
        </p:txBody>
      </p:sp>
      <p:sp>
        <p:nvSpPr>
          <p:cNvPr id="5" name="KSO_FT"/>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906490-237C-474C-BA2E-D98840BC1F8F}" type="slidenum">
              <a:rPr lang="zh-CN" altLang="en-US" smtClean="0"/>
              <a:t>‹#›</a:t>
            </a:fld>
            <a:endParaRPr lang="zh-CN" altLang="en-US"/>
          </a:p>
        </p:txBody>
      </p:sp>
      <p:sp>
        <p:nvSpPr>
          <p:cNvPr id="3" name="KSO_BC1"/>
          <p:cNvSpPr>
            <a:spLocks noGrp="1"/>
          </p:cNvSpPr>
          <p:nvPr>
            <p:ph type="body" idx="1"/>
          </p:nvPr>
        </p:nvSpPr>
        <p:spPr>
          <a:xfrm>
            <a:off x="715992" y="1344974"/>
            <a:ext cx="10739887" cy="492511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501599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6" r:id="rId6"/>
    <p:sldLayoutId id="2147483690" r:id="rId7"/>
    <p:sldLayoutId id="2147483691" r:id="rId8"/>
    <p:sldLayoutId id="2147483692" r:id="rId9"/>
    <p:sldLayoutId id="2147483693" r:id="rId10"/>
    <p:sldLayoutId id="2147483694" r:id="rId11"/>
    <p:sldLayoutId id="2147483695" r:id="rId12"/>
  </p:sldLayoutIdLst>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xStyles>
    <p:titleStyle>
      <a:lvl1pPr algn="l" defTabSz="685800" rtl="0" eaLnBrk="1" latinLnBrk="0" hangingPunct="1">
        <a:lnSpc>
          <a:spcPct val="90000"/>
        </a:lnSpc>
        <a:spcBef>
          <a:spcPct val="0"/>
        </a:spcBef>
        <a:buNone/>
        <a:defRPr sz="3200" b="1" i="0" kern="1200" baseline="0">
          <a:solidFill>
            <a:schemeClr val="accent1">
              <a:lumMod val="75000"/>
            </a:schemeClr>
          </a:solidFill>
          <a:effectLst/>
          <a:latin typeface="+mj-ea"/>
          <a:ea typeface="+mj-ea"/>
          <a:cs typeface="+mj-cs"/>
        </a:defRPr>
      </a:lvl1pPr>
    </p:titleStyle>
    <p:bodyStyle>
      <a:lvl1pPr marL="267891" indent="-267891" algn="just" defTabSz="685800" rtl="0" eaLnBrk="1" latinLnBrk="0" hangingPunct="1">
        <a:lnSpc>
          <a:spcPct val="110000"/>
        </a:lnSpc>
        <a:spcBef>
          <a:spcPts val="1800"/>
        </a:spcBef>
        <a:spcAft>
          <a:spcPts val="0"/>
        </a:spcAft>
        <a:buClr>
          <a:schemeClr val="accent1"/>
        </a:buClr>
        <a:buSzPct val="80000"/>
        <a:buFont typeface="Wingdings" panose="05000000000000000000" pitchFamily="2" charset="2"/>
        <a:buChar char="l"/>
        <a:defRPr sz="2400" kern="1200" baseline="0">
          <a:solidFill>
            <a:schemeClr val="accent2">
              <a:lumMod val="75000"/>
            </a:schemeClr>
          </a:solidFill>
          <a:latin typeface="+mj-ea"/>
          <a:ea typeface="+mj-ea"/>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87191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slideLayout" Target="../slideLayouts/slideLayout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3.png"/><Relationship Id="rId4" Type="http://schemas.openxmlformats.org/officeDocument/2006/relationships/tags" Target="../tags/tag5.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5.xml"/><Relationship Id="rId7" Type="http://schemas.openxmlformats.org/officeDocument/2006/relationships/image" Target="../media/image6.png"/><Relationship Id="rId12" Type="http://schemas.openxmlformats.org/officeDocument/2006/relationships/image" Target="../media/image7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9.xml"/><Relationship Id="rId11" Type="http://schemas.openxmlformats.org/officeDocument/2006/relationships/image" Target="../media/image70.png"/><Relationship Id="rId5" Type="http://schemas.openxmlformats.org/officeDocument/2006/relationships/slideLayout" Target="../slideLayouts/slideLayout8.xml"/><Relationship Id="rId10" Type="http://schemas.openxmlformats.org/officeDocument/2006/relationships/image" Target="../media/image69.png"/><Relationship Id="rId4" Type="http://schemas.openxmlformats.org/officeDocument/2006/relationships/tags" Target="../tags/tag36.xml"/><Relationship Id="rId9"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3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0.xml"/><Relationship Id="rId7" Type="http://schemas.openxmlformats.org/officeDocument/2006/relationships/image" Target="../media/image6.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11.xml"/><Relationship Id="rId5" Type="http://schemas.openxmlformats.org/officeDocument/2006/relationships/slideLayout" Target="../slideLayouts/slideLayout8.xml"/><Relationship Id="rId10" Type="http://schemas.openxmlformats.org/officeDocument/2006/relationships/image" Target="../media/image73.png"/><Relationship Id="rId4" Type="http://schemas.openxmlformats.org/officeDocument/2006/relationships/tags" Target="../tags/tag41.xml"/><Relationship Id="rId9"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4.xml"/><Relationship Id="rId7" Type="http://schemas.openxmlformats.org/officeDocument/2006/relationships/image" Target="../media/image6.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45.xml"/><Relationship Id="rId9" Type="http://schemas.openxmlformats.org/officeDocument/2006/relationships/image" Target="../media/image74.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8.xml"/><Relationship Id="rId7" Type="http://schemas.openxmlformats.org/officeDocument/2006/relationships/image" Target="../media/image6.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49.xml"/><Relationship Id="rId9"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50.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51.xml"/><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54.xml"/><Relationship Id="rId7" Type="http://schemas.openxmlformats.org/officeDocument/2006/relationships/image" Target="../media/image6.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16.xml"/><Relationship Id="rId5" Type="http://schemas.openxmlformats.org/officeDocument/2006/relationships/slideLayout" Target="../slideLayouts/slideLayout8.xml"/><Relationship Id="rId4" Type="http://schemas.openxmlformats.org/officeDocument/2006/relationships/tags" Target="../tags/tag55.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58.xml"/><Relationship Id="rId7" Type="http://schemas.openxmlformats.org/officeDocument/2006/relationships/image" Target="../media/image6.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17.xml"/><Relationship Id="rId5" Type="http://schemas.openxmlformats.org/officeDocument/2006/relationships/slideLayout" Target="../slideLayouts/slideLayout8.xml"/><Relationship Id="rId4" Type="http://schemas.openxmlformats.org/officeDocument/2006/relationships/tags" Target="../tags/tag5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60.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xml"/><Relationship Id="rId7"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6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6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6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6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7.xml"/><Relationship Id="rId7" Type="http://schemas.openxmlformats.org/officeDocument/2006/relationships/image" Target="../media/image6.png"/><Relationship Id="rId12" Type="http://schemas.openxmlformats.org/officeDocument/2006/relationships/image" Target="../media/image80.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notesSlide" Target="../notesSlides/notesSlide23.xml"/><Relationship Id="rId11" Type="http://schemas.openxmlformats.org/officeDocument/2006/relationships/image" Target="../media/image79.png"/><Relationship Id="rId5" Type="http://schemas.openxmlformats.org/officeDocument/2006/relationships/slideLayout" Target="../slideLayouts/slideLayout8.xml"/><Relationship Id="rId10" Type="http://schemas.openxmlformats.org/officeDocument/2006/relationships/image" Target="../media/image78.jpeg"/><Relationship Id="rId4" Type="http://schemas.openxmlformats.org/officeDocument/2006/relationships/tags" Target="../tags/tag68.xml"/><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fool.com/quote/crypto/dot/" TargetMode="External"/><Relationship Id="rId3" Type="http://schemas.openxmlformats.org/officeDocument/2006/relationships/tags" Target="../tags/tag71.xml"/><Relationship Id="rId7" Type="http://schemas.openxmlformats.org/officeDocument/2006/relationships/image" Target="../media/image6.png"/><Relationship Id="rId12" Type="http://schemas.openxmlformats.org/officeDocument/2006/relationships/hyperlink" Target="https://www.fool.com/quote/crypto/sol/" TargetMode="Externa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notesSlide" Target="../notesSlides/notesSlide24.xml"/><Relationship Id="rId11" Type="http://schemas.openxmlformats.org/officeDocument/2006/relationships/hyperlink" Target="https://www.fool.com/quote/crypto/eth/" TargetMode="External"/><Relationship Id="rId5" Type="http://schemas.openxmlformats.org/officeDocument/2006/relationships/slideLayout" Target="../slideLayouts/slideLayout8.xml"/><Relationship Id="rId10" Type="http://schemas.openxmlformats.org/officeDocument/2006/relationships/hyperlink" Target="https://www.fool.com/investing/stock-market/market-sectors/financials/cryptocurrency-stocks/types-of-cryptocurrencies/" TargetMode="External"/><Relationship Id="rId4" Type="http://schemas.openxmlformats.org/officeDocument/2006/relationships/tags" Target="../tags/tag72.xml"/><Relationship Id="rId9" Type="http://schemas.openxmlformats.org/officeDocument/2006/relationships/hyperlink" Target="https://www.fool.com/investing/stock-market/market-sectors/financials/blockchain-stocks/what-is-blockchain/" TargetMode="External"/><Relationship Id="rId1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73.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76.xml"/><Relationship Id="rId7" Type="http://schemas.openxmlformats.org/officeDocument/2006/relationships/image" Target="../media/image6.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26.xml"/><Relationship Id="rId5" Type="http://schemas.openxmlformats.org/officeDocument/2006/relationships/slideLayout" Target="../slideLayouts/slideLayout8.xml"/><Relationship Id="rId4" Type="http://schemas.openxmlformats.org/officeDocument/2006/relationships/tags" Target="../tags/tag77.xml"/><Relationship Id="rId9" Type="http://schemas.openxmlformats.org/officeDocument/2006/relationships/image" Target="../media/image83.jpe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0.xml"/><Relationship Id="rId7" Type="http://schemas.openxmlformats.org/officeDocument/2006/relationships/image" Target="../media/image6.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notesSlide" Target="../notesSlides/notesSlide27.xml"/><Relationship Id="rId5" Type="http://schemas.openxmlformats.org/officeDocument/2006/relationships/slideLayout" Target="../slideLayouts/slideLayout8.xml"/><Relationship Id="rId4" Type="http://schemas.openxmlformats.org/officeDocument/2006/relationships/tags" Target="../tags/tag81.xml"/><Relationship Id="rId9" Type="http://schemas.openxmlformats.org/officeDocument/2006/relationships/image" Target="../media/image84.jpe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gamesindustry.biz/lego-ventures-fortnite-is-the-first-credible-metaverse" TargetMode="External"/><Relationship Id="rId3" Type="http://schemas.openxmlformats.org/officeDocument/2006/relationships/tags" Target="../tags/tag84.xml"/><Relationship Id="rId7" Type="http://schemas.openxmlformats.org/officeDocument/2006/relationships/image" Target="../media/image6.png"/><Relationship Id="rId12" Type="http://schemas.openxmlformats.org/officeDocument/2006/relationships/hyperlink" Target="https://www.epicgames.com/site/en-US/news/sony-and-kirkbi-invest-in-epic-games-to-build-the-future-of-digital-entertainment" TargetMode="External"/><Relationship Id="rId17" Type="http://schemas.openxmlformats.org/officeDocument/2006/relationships/hyperlink" Target="https://zh.wikipedia.org/zh-cn/Oculus" TargetMode="External"/><Relationship Id="rId2" Type="http://schemas.openxmlformats.org/officeDocument/2006/relationships/tags" Target="../tags/tag83.xml"/><Relationship Id="rId16" Type="http://schemas.openxmlformats.org/officeDocument/2006/relationships/hyperlink" Target="https://en.wikipedia.org/wiki/Diem_(digital_currency)" TargetMode="External"/><Relationship Id="rId1" Type="http://schemas.openxmlformats.org/officeDocument/2006/relationships/tags" Target="../tags/tag82.xml"/><Relationship Id="rId6" Type="http://schemas.openxmlformats.org/officeDocument/2006/relationships/notesSlide" Target="../notesSlides/notesSlide28.xml"/><Relationship Id="rId11" Type="http://schemas.openxmlformats.org/officeDocument/2006/relationships/hyperlink" Target="https://docs.metahuman.unrealengine.com/en-US/overview/" TargetMode="External"/><Relationship Id="rId5" Type="http://schemas.openxmlformats.org/officeDocument/2006/relationships/slideLayout" Target="../slideLayouts/slideLayout8.xml"/><Relationship Id="rId15" Type="http://schemas.openxmlformats.org/officeDocument/2006/relationships/hyperlink" Target="https://www.cnbc.com/2021/07/26/facebook-creates-exec-team-to-work-on-metaverse.html" TargetMode="External"/><Relationship Id="rId10" Type="http://schemas.openxmlformats.org/officeDocument/2006/relationships/hyperlink" Target="https://coinyuppie.com/eight-typical-application-scenarios-of-metaverse/" TargetMode="External"/><Relationship Id="rId4" Type="http://schemas.openxmlformats.org/officeDocument/2006/relationships/tags" Target="../tags/tag85.xml"/><Relationship Id="rId9" Type="http://schemas.openxmlformats.org/officeDocument/2006/relationships/hyperlink" Target="https://cyberscrilla.com/the-importance-of-the-metaverse-explained/" TargetMode="External"/><Relationship Id="rId14" Type="http://schemas.openxmlformats.org/officeDocument/2006/relationships/hyperlink" Target="https://www.tipranks.com/news/sony-invests-250m-for-minority-stake-in-fortnite-maker-epic-games"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8.xml"/><Relationship Id="rId7" Type="http://schemas.openxmlformats.org/officeDocument/2006/relationships/image" Target="../media/image6.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notesSlide" Target="../notesSlides/notesSlide29.xml"/><Relationship Id="rId11" Type="http://schemas.openxmlformats.org/officeDocument/2006/relationships/hyperlink" Target="https://www.forbes.com/advisor/investing/cryptocurrency/nft-non-fungible-token/" TargetMode="External"/><Relationship Id="rId5" Type="http://schemas.openxmlformats.org/officeDocument/2006/relationships/slideLayout" Target="../slideLayouts/slideLayout8.xml"/><Relationship Id="rId10" Type="http://schemas.openxmlformats.org/officeDocument/2006/relationships/hyperlink" Target="https://www.thinkadvisor.com/2022/05/24/investing-in-the-metaverse-what-you-need-to-know/" TargetMode="External"/><Relationship Id="rId4" Type="http://schemas.openxmlformats.org/officeDocument/2006/relationships/tags" Target="../tags/tag89.xml"/><Relationship Id="rId9" Type="http://schemas.openxmlformats.org/officeDocument/2006/relationships/hyperlink" Target="https://academy.yellowcard.io/topics/nfts-and-the-metaverse/?utm_source=techcabal&amp;utm_medium=article%20&amp;utm_campaign=something_bigger" TargetMode="Externa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openxmlformats.org/officeDocument/2006/relationships/tags" Target="../tags/tag92.xml"/><Relationship Id="rId7" Type="http://schemas.openxmlformats.org/officeDocument/2006/relationships/slideLayout" Target="../slideLayouts/slideLayout8.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5.xml"/><Relationship Id="rId7" Type="http://schemas.openxmlformats.org/officeDocument/2006/relationships/image" Target="../media/image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4.xml"/><Relationship Id="rId5" Type="http://schemas.openxmlformats.org/officeDocument/2006/relationships/slideLayout" Target="../slideLayouts/slideLayout8.xml"/><Relationship Id="rId10" Type="http://schemas.openxmlformats.org/officeDocument/2006/relationships/image" Target="../media/image9.png"/><Relationship Id="rId4" Type="http://schemas.openxmlformats.org/officeDocument/2006/relationships/tags" Target="../tags/tag16.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9.xml"/><Relationship Id="rId7" Type="http://schemas.openxmlformats.org/officeDocument/2006/relationships/image" Target="../media/image1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42" Type="http://schemas.openxmlformats.org/officeDocument/2006/relationships/image" Target="../media/image45.png"/><Relationship Id="rId47" Type="http://schemas.openxmlformats.org/officeDocument/2006/relationships/image" Target="../media/image50.png"/><Relationship Id="rId7" Type="http://schemas.openxmlformats.org/officeDocument/2006/relationships/image" Target="../media/image6.png"/><Relationship Id="rId2" Type="http://schemas.openxmlformats.org/officeDocument/2006/relationships/tags" Target="../tags/tag22.xml"/><Relationship Id="rId16" Type="http://schemas.openxmlformats.org/officeDocument/2006/relationships/image" Target="../media/image19.png"/><Relationship Id="rId29" Type="http://schemas.openxmlformats.org/officeDocument/2006/relationships/image" Target="../media/image32.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45" Type="http://schemas.openxmlformats.org/officeDocument/2006/relationships/image" Target="../media/image48.png"/><Relationship Id="rId5" Type="http://schemas.openxmlformats.org/officeDocument/2006/relationships/slideLayout" Target="../slideLayouts/slideLayout8.xml"/><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49" Type="http://schemas.openxmlformats.org/officeDocument/2006/relationships/image" Target="../media/image52.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4" Type="http://schemas.openxmlformats.org/officeDocument/2006/relationships/image" Target="../media/image47.png"/><Relationship Id="rId4" Type="http://schemas.openxmlformats.org/officeDocument/2006/relationships/tags" Target="../tags/tag24.xml"/><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43" Type="http://schemas.openxmlformats.org/officeDocument/2006/relationships/image" Target="../media/image46.png"/><Relationship Id="rId48" Type="http://schemas.openxmlformats.org/officeDocument/2006/relationships/image" Target="../media/image51.png"/><Relationship Id="rId8" Type="http://schemas.openxmlformats.org/officeDocument/2006/relationships/image" Target="../media/image7.png"/><Relationship Id="rId3" Type="http://schemas.openxmlformats.org/officeDocument/2006/relationships/tags" Target="../tags/tag23.xml"/><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46" Type="http://schemas.openxmlformats.org/officeDocument/2006/relationships/image" Target="../media/image49.png"/><Relationship Id="rId20" Type="http://schemas.openxmlformats.org/officeDocument/2006/relationships/image" Target="../media/image23.png"/><Relationship Id="rId41" Type="http://schemas.openxmlformats.org/officeDocument/2006/relationships/image" Target="../media/image44.png"/><Relationship Id="rId1" Type="http://schemas.openxmlformats.org/officeDocument/2006/relationships/tags" Target="../tags/tag21.xml"/><Relationship Id="rId6"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tags" Target="../tags/tag27.xml"/><Relationship Id="rId7" Type="http://schemas.openxmlformats.org/officeDocument/2006/relationships/image" Target="../media/image6.png"/><Relationship Id="rId12" Type="http://schemas.openxmlformats.org/officeDocument/2006/relationships/image" Target="../media/image56.jpg"/><Relationship Id="rId17" Type="http://schemas.openxmlformats.org/officeDocument/2006/relationships/image" Target="../media/image61.jpg"/><Relationship Id="rId2" Type="http://schemas.openxmlformats.org/officeDocument/2006/relationships/tags" Target="../tags/tag26.xml"/><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tags" Target="../tags/tag25.xml"/><Relationship Id="rId6" Type="http://schemas.openxmlformats.org/officeDocument/2006/relationships/notesSlide" Target="../notesSlides/notesSlide7.xml"/><Relationship Id="rId11" Type="http://schemas.openxmlformats.org/officeDocument/2006/relationships/image" Target="../media/image55.jpg"/><Relationship Id="rId5" Type="http://schemas.openxmlformats.org/officeDocument/2006/relationships/slideLayout" Target="../slideLayouts/slideLayout8.xml"/><Relationship Id="rId15" Type="http://schemas.openxmlformats.org/officeDocument/2006/relationships/image" Target="../media/image59.png"/><Relationship Id="rId10" Type="http://schemas.openxmlformats.org/officeDocument/2006/relationships/image" Target="../media/image54.jpg"/><Relationship Id="rId19" Type="http://schemas.openxmlformats.org/officeDocument/2006/relationships/image" Target="../media/image63.png"/><Relationship Id="rId4" Type="http://schemas.openxmlformats.org/officeDocument/2006/relationships/tags" Target="../tags/tag28.xml"/><Relationship Id="rId9" Type="http://schemas.openxmlformats.org/officeDocument/2006/relationships/image" Target="../media/image53.jpg"/><Relationship Id="rId14"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1.xml"/><Relationship Id="rId7" Type="http://schemas.openxmlformats.org/officeDocument/2006/relationships/image" Target="../media/image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8.xml"/><Relationship Id="rId11" Type="http://schemas.openxmlformats.org/officeDocument/2006/relationships/image" Target="../media/image67.png"/><Relationship Id="rId5" Type="http://schemas.openxmlformats.org/officeDocument/2006/relationships/slideLayout" Target="../slideLayouts/slideLayout8.xml"/><Relationship Id="rId10" Type="http://schemas.openxmlformats.org/officeDocument/2006/relationships/image" Target="../media/image66.png"/><Relationship Id="rId4" Type="http://schemas.openxmlformats.org/officeDocument/2006/relationships/tags" Target="../tags/tag32.xml"/><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PA_文本框 8"/>
          <p:cNvSpPr txBox="1"/>
          <p:nvPr>
            <p:custDataLst>
              <p:tags r:id="rId2"/>
            </p:custDataLst>
          </p:nvPr>
        </p:nvSpPr>
        <p:spPr>
          <a:xfrm>
            <a:off x="4491008" y="2105947"/>
            <a:ext cx="6095195" cy="1569660"/>
          </a:xfrm>
          <a:prstGeom prst="rect">
            <a:avLst/>
          </a:prstGeom>
          <a:noFill/>
        </p:spPr>
        <p:txBody>
          <a:bodyPr wrap="none" rtlCol="0">
            <a:spAutoFit/>
          </a:bodyPr>
          <a:lstStyle/>
          <a:p>
            <a:pPr algn="ctr"/>
            <a:r>
              <a:rPr lang="en-US" altLang="zh-CN" sz="4800" dirty="0">
                <a:solidFill>
                  <a:schemeClr val="bg1">
                    <a:lumMod val="85000"/>
                  </a:schemeClr>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The outlook of the</a:t>
            </a:r>
          </a:p>
          <a:p>
            <a:pPr algn="ctr"/>
            <a:r>
              <a:rPr lang="en-US" altLang="zh-CN" sz="4800" dirty="0">
                <a:solidFill>
                  <a:schemeClr val="bg1">
                    <a:lumMod val="85000"/>
                  </a:schemeClr>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 Metaverse and NFT</a:t>
            </a:r>
            <a:endParaRPr lang="zh-CN" altLang="en-US" sz="4800" dirty="0">
              <a:solidFill>
                <a:schemeClr val="bg1">
                  <a:lumMod val="85000"/>
                </a:schemeClr>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endParaRPr>
          </a:p>
        </p:txBody>
      </p:sp>
      <p:sp>
        <p:nvSpPr>
          <p:cNvPr id="35" name="PA_矩形 12"/>
          <p:cNvSpPr/>
          <p:nvPr>
            <p:custDataLst>
              <p:tags r:id="rId3"/>
            </p:custDataLst>
          </p:nvPr>
        </p:nvSpPr>
        <p:spPr>
          <a:xfrm>
            <a:off x="6962478" y="4123078"/>
            <a:ext cx="1152256" cy="400110"/>
          </a:xfrm>
          <a:prstGeom prst="rect">
            <a:avLst/>
          </a:prstGeom>
        </p:spPr>
        <p:txBody>
          <a:bodyPr wrap="square">
            <a:spAutoFit/>
          </a:bodyPr>
          <a:lstStyle/>
          <a:p>
            <a:pPr algn="ctr"/>
            <a:r>
              <a:rPr lang="en-US" altLang="zh-CN" sz="2000" dirty="0">
                <a:solidFill>
                  <a:schemeClr val="bg1">
                    <a:lumMod val="85000"/>
                  </a:schemeClr>
                </a:solidFill>
                <a:cs typeface="+mn-ea"/>
                <a:sym typeface="+mn-lt"/>
              </a:rPr>
              <a:t>Team 5</a:t>
            </a:r>
            <a:endParaRPr lang="zh-CN" altLang="en-US" sz="2000" dirty="0">
              <a:solidFill>
                <a:schemeClr val="bg1">
                  <a:lumMod val="85000"/>
                </a:schemeClr>
              </a:solidFill>
              <a:cs typeface="+mn-ea"/>
              <a:sym typeface="+mn-lt"/>
            </a:endParaRPr>
          </a:p>
        </p:txBody>
      </p:sp>
      <p:grpSp>
        <p:nvGrpSpPr>
          <p:cNvPr id="13" name="组合 12"/>
          <p:cNvGrpSpPr/>
          <p:nvPr/>
        </p:nvGrpSpPr>
        <p:grpSpPr>
          <a:xfrm>
            <a:off x="4190665" y="3782253"/>
            <a:ext cx="6945895" cy="45719"/>
            <a:chOff x="3182554" y="3904019"/>
            <a:chExt cx="5543625" cy="45719"/>
          </a:xfrm>
        </p:grpSpPr>
        <p:sp>
          <p:nvSpPr>
            <p:cNvPr id="34"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17" name="图片 16" descr="图片包含 就坐, 黑色, 建筑物, 户外&#10;&#10;已生成高可信度的说明"/>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036" y="116632"/>
            <a:ext cx="5974513" cy="6465124"/>
          </a:xfrm>
          <a:prstGeom prst="rect">
            <a:avLst/>
          </a:prstGeom>
        </p:spPr>
      </p:pic>
      <p:pic>
        <p:nvPicPr>
          <p:cNvPr id="18" name="图片 17" descr="图片包含 就坐, 黑色, 建筑物, 户外&#10;&#10;已生成高可信度的说明"/>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flipH="1">
            <a:off x="10310355" y="3933838"/>
            <a:ext cx="1849735" cy="2082420"/>
          </a:xfrm>
          <a:prstGeom prst="rect">
            <a:avLst/>
          </a:prstGeom>
        </p:spPr>
      </p:pic>
    </p:spTree>
    <p:custDataLst>
      <p:tags r:id="rId1"/>
    </p:custDataLst>
    <p:extLst>
      <p:ext uri="{BB962C8B-B14F-4D97-AF65-F5344CB8AC3E}">
        <p14:creationId xmlns:p14="http://schemas.microsoft.com/office/powerpoint/2010/main" val="3258811295"/>
      </p:ext>
    </p:extLst>
  </p:cSld>
  <p:clrMapOvr>
    <a:masterClrMapping/>
  </p:clrMapOvr>
  <mc:AlternateContent xmlns:mc="http://schemas.openxmlformats.org/markup-compatibility/2006" xmlns:p14="http://schemas.microsoft.com/office/powerpoint/2010/main">
    <mc:Choice Requires="p14">
      <p:transition spd="slow" p14:dur="4000" advTm="6600">
        <p14:vortex dir="r"/>
      </p:transition>
    </mc:Choice>
    <mc:Fallback xmlns="">
      <p:transition spd="slow" advTm="66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420218" y="332656"/>
              <a:ext cx="1765227"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Facebook</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6" name="矩形 5">
            <a:extLst>
              <a:ext uri="{FF2B5EF4-FFF2-40B4-BE49-F238E27FC236}">
                <a16:creationId xmlns:a16="http://schemas.microsoft.com/office/drawing/2014/main" id="{DC2DE378-BF32-87AE-80A3-7D418C8BBA47}"/>
              </a:ext>
            </a:extLst>
          </p:cNvPr>
          <p:cNvSpPr/>
          <p:nvPr/>
        </p:nvSpPr>
        <p:spPr>
          <a:xfrm>
            <a:off x="2694270" y="1484784"/>
            <a:ext cx="7616510"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b="1" dirty="0">
                <a:ln/>
                <a:solidFill>
                  <a:schemeClr val="accent3"/>
                </a:solidFill>
              </a:rPr>
              <a:t>“I think we will effectively transition from people seeing us as primarily being a social media company to being a metaverse company,” Facebook CEO Mark Zuckerberg said.</a:t>
            </a:r>
            <a:endParaRPr lang="zh-CN" altLang="en-US" b="1" dirty="0">
              <a:ln/>
              <a:solidFill>
                <a:schemeClr val="accent3"/>
              </a:solidFill>
            </a:endParaRPr>
          </a:p>
        </p:txBody>
      </p:sp>
      <p:pic>
        <p:nvPicPr>
          <p:cNvPr id="7" name="图片 6">
            <a:extLst>
              <a:ext uri="{FF2B5EF4-FFF2-40B4-BE49-F238E27FC236}">
                <a16:creationId xmlns:a16="http://schemas.microsoft.com/office/drawing/2014/main" id="{C5DDC233-23A0-50E6-FB23-081E37BB48E4}"/>
              </a:ext>
            </a:extLst>
          </p:cNvPr>
          <p:cNvPicPr>
            <a:picLocks noChangeAspect="1"/>
          </p:cNvPicPr>
          <p:nvPr/>
        </p:nvPicPr>
        <p:blipFill>
          <a:blip r:embed="rId9"/>
          <a:stretch>
            <a:fillRect/>
          </a:stretch>
        </p:blipFill>
        <p:spPr>
          <a:xfrm>
            <a:off x="407368" y="1226284"/>
            <a:ext cx="2426418" cy="1335140"/>
          </a:xfrm>
          <a:prstGeom prst="rect">
            <a:avLst/>
          </a:prstGeom>
        </p:spPr>
      </p:pic>
      <p:pic>
        <p:nvPicPr>
          <p:cNvPr id="8" name="图片 7">
            <a:extLst>
              <a:ext uri="{FF2B5EF4-FFF2-40B4-BE49-F238E27FC236}">
                <a16:creationId xmlns:a16="http://schemas.microsoft.com/office/drawing/2014/main" id="{14FCC26A-E820-A3AB-5A76-537E5C8B9BBE}"/>
              </a:ext>
            </a:extLst>
          </p:cNvPr>
          <p:cNvPicPr>
            <a:picLocks noChangeAspect="1"/>
          </p:cNvPicPr>
          <p:nvPr/>
        </p:nvPicPr>
        <p:blipFill>
          <a:blip r:embed="rId10"/>
          <a:stretch>
            <a:fillRect/>
          </a:stretch>
        </p:blipFill>
        <p:spPr>
          <a:xfrm>
            <a:off x="420218" y="2945678"/>
            <a:ext cx="2426418" cy="1403313"/>
          </a:xfrm>
          <a:prstGeom prst="rect">
            <a:avLst/>
          </a:prstGeom>
        </p:spPr>
      </p:pic>
      <p:pic>
        <p:nvPicPr>
          <p:cNvPr id="9" name="图片 8">
            <a:extLst>
              <a:ext uri="{FF2B5EF4-FFF2-40B4-BE49-F238E27FC236}">
                <a16:creationId xmlns:a16="http://schemas.microsoft.com/office/drawing/2014/main" id="{55802BDC-B8BF-BF9D-B8B7-1E7457004DAB}"/>
              </a:ext>
            </a:extLst>
          </p:cNvPr>
          <p:cNvPicPr>
            <a:picLocks noChangeAspect="1"/>
          </p:cNvPicPr>
          <p:nvPr/>
        </p:nvPicPr>
        <p:blipFill>
          <a:blip r:embed="rId11"/>
          <a:stretch>
            <a:fillRect/>
          </a:stretch>
        </p:blipFill>
        <p:spPr>
          <a:xfrm>
            <a:off x="407368" y="4580389"/>
            <a:ext cx="2426418" cy="1585653"/>
          </a:xfrm>
          <a:prstGeom prst="rect">
            <a:avLst/>
          </a:prstGeom>
        </p:spPr>
      </p:pic>
      <p:pic>
        <p:nvPicPr>
          <p:cNvPr id="10" name="图片 9">
            <a:extLst>
              <a:ext uri="{FF2B5EF4-FFF2-40B4-BE49-F238E27FC236}">
                <a16:creationId xmlns:a16="http://schemas.microsoft.com/office/drawing/2014/main" id="{8A187BAA-170E-E2B9-1A5C-6BF05AAD97F0}"/>
              </a:ext>
            </a:extLst>
          </p:cNvPr>
          <p:cNvPicPr>
            <a:picLocks noChangeAspect="1"/>
          </p:cNvPicPr>
          <p:nvPr/>
        </p:nvPicPr>
        <p:blipFill>
          <a:blip r:embed="rId12"/>
          <a:stretch>
            <a:fillRect/>
          </a:stretch>
        </p:blipFill>
        <p:spPr>
          <a:xfrm>
            <a:off x="9621658" y="4924639"/>
            <a:ext cx="1805092" cy="454799"/>
          </a:xfrm>
          <a:prstGeom prst="rect">
            <a:avLst/>
          </a:prstGeom>
        </p:spPr>
      </p:pic>
      <p:sp>
        <p:nvSpPr>
          <p:cNvPr id="12" name="文本框 11">
            <a:extLst>
              <a:ext uri="{FF2B5EF4-FFF2-40B4-BE49-F238E27FC236}">
                <a16:creationId xmlns:a16="http://schemas.microsoft.com/office/drawing/2014/main" id="{045F0034-4D7B-58DA-D1C9-EAB921E829DF}"/>
              </a:ext>
            </a:extLst>
          </p:cNvPr>
          <p:cNvSpPr txBox="1"/>
          <p:nvPr/>
        </p:nvSpPr>
        <p:spPr>
          <a:xfrm>
            <a:off x="2947118" y="4602910"/>
            <a:ext cx="6561207" cy="1200329"/>
          </a:xfrm>
          <a:prstGeom prst="rect">
            <a:avLst/>
          </a:prstGeom>
          <a:noFill/>
        </p:spPr>
        <p:txBody>
          <a:bodyPr wrap="square">
            <a:spAutoFit/>
          </a:bodyPr>
          <a:lstStyle/>
          <a:p>
            <a:r>
              <a:rPr lang="en-US" altLang="zh-CN" dirty="0">
                <a:solidFill>
                  <a:schemeClr val="bg1"/>
                </a:solidFill>
              </a:rPr>
              <a:t>Libra (later known as Diem) was a permissioned blockchain-based stable coin payment system proposed by the American social media company Meta Platforms. The plan also includes a private currency implemented as a cryptocurrency.</a:t>
            </a:r>
            <a:endParaRPr lang="zh-CN" altLang="en-US" dirty="0">
              <a:solidFill>
                <a:schemeClr val="bg1"/>
              </a:solidFill>
            </a:endParaRPr>
          </a:p>
        </p:txBody>
      </p:sp>
      <p:sp>
        <p:nvSpPr>
          <p:cNvPr id="14" name="文本框 13">
            <a:extLst>
              <a:ext uri="{FF2B5EF4-FFF2-40B4-BE49-F238E27FC236}">
                <a16:creationId xmlns:a16="http://schemas.microsoft.com/office/drawing/2014/main" id="{ABD4715A-7511-1759-8B72-8189C097ABE1}"/>
              </a:ext>
            </a:extLst>
          </p:cNvPr>
          <p:cNvSpPr txBox="1"/>
          <p:nvPr/>
        </p:nvSpPr>
        <p:spPr>
          <a:xfrm>
            <a:off x="3048000" y="2833273"/>
            <a:ext cx="6096000" cy="1200329"/>
          </a:xfrm>
          <a:prstGeom prst="rect">
            <a:avLst/>
          </a:prstGeom>
          <a:noFill/>
        </p:spPr>
        <p:txBody>
          <a:bodyPr wrap="square">
            <a:spAutoFit/>
          </a:bodyPr>
          <a:lstStyle/>
          <a:p>
            <a:r>
              <a:rPr lang="en-US" altLang="zh-CN" dirty="0">
                <a:solidFill>
                  <a:schemeClr val="bg1"/>
                </a:solidFill>
              </a:rPr>
              <a:t>Meta Oculus is an American virtual reality technology company owned by Facebook. Facebook agreed to buy Oculus VR in March 2014 for $2 billion in cash and Facebook stock.</a:t>
            </a:r>
            <a:endParaRPr lang="zh-CN" altLang="en-US" dirty="0">
              <a:solidFill>
                <a:schemeClr val="bg1"/>
              </a:solidFill>
            </a:endParaRPr>
          </a:p>
        </p:txBody>
      </p:sp>
    </p:spTree>
    <p:custDataLst>
      <p:tags r:id="rId1"/>
    </p:custDataLst>
    <p:extLst>
      <p:ext uri="{BB962C8B-B14F-4D97-AF65-F5344CB8AC3E}">
        <p14:creationId xmlns:p14="http://schemas.microsoft.com/office/powerpoint/2010/main" val="301089783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5300000">
            <a:off x="1598933" y="-439982"/>
            <a:ext cx="6416674" cy="6943596"/>
          </a:xfrm>
          <a:prstGeom prst="rect">
            <a:avLst/>
          </a:prstGeom>
        </p:spPr>
      </p:pic>
      <p:sp>
        <p:nvSpPr>
          <p:cNvPr id="10" name="文本框 9"/>
          <p:cNvSpPr txBox="1"/>
          <p:nvPr/>
        </p:nvSpPr>
        <p:spPr>
          <a:xfrm>
            <a:off x="4479880" y="3280070"/>
            <a:ext cx="3518912" cy="1200329"/>
          </a:xfrm>
          <a:prstGeom prst="rect">
            <a:avLst/>
          </a:prstGeom>
          <a:noFill/>
        </p:spPr>
        <p:txBody>
          <a:bodyPr wrap="none" rtlCol="0">
            <a:spAutoFit/>
          </a:bodyPr>
          <a:lstStyle/>
          <a:p>
            <a:r>
              <a:rPr lang="en-US" altLang="zh-CN" sz="3600" b="1" dirty="0">
                <a:solidFill>
                  <a:schemeClr val="bg1"/>
                </a:solidFill>
                <a:cs typeface="+mn-ea"/>
                <a:sym typeface="+mn-lt"/>
              </a:rPr>
              <a:t>Metaverse and </a:t>
            </a:r>
          </a:p>
          <a:p>
            <a:r>
              <a:rPr lang="en-US" altLang="zh-CN" sz="3600" b="1" dirty="0">
                <a:solidFill>
                  <a:schemeClr val="bg1"/>
                </a:solidFill>
                <a:cs typeface="+mn-ea"/>
                <a:sym typeface="+mn-lt"/>
              </a:rPr>
              <a:t>Investing</a:t>
            </a:r>
            <a:endParaRPr lang="zh-CN" altLang="en-US" sz="3600" b="1" dirty="0">
              <a:solidFill>
                <a:schemeClr val="bg1"/>
              </a:solidFill>
              <a:cs typeface="+mn-ea"/>
              <a:sym typeface="+mn-lt"/>
            </a:endParaRPr>
          </a:p>
        </p:txBody>
      </p:sp>
      <p:sp>
        <p:nvSpPr>
          <p:cNvPr id="11" name="矩形 10"/>
          <p:cNvSpPr/>
          <p:nvPr/>
        </p:nvSpPr>
        <p:spPr>
          <a:xfrm>
            <a:off x="6703667" y="4508674"/>
            <a:ext cx="928459" cy="369332"/>
          </a:xfrm>
          <a:prstGeom prst="rect">
            <a:avLst/>
          </a:prstGeom>
        </p:spPr>
        <p:txBody>
          <a:bodyPr wrap="none">
            <a:spAutoFit/>
          </a:bodyPr>
          <a:lstStyle/>
          <a:p>
            <a:pPr algn="ctr"/>
            <a:r>
              <a:rPr lang="en-US" altLang="zh-CN" dirty="0">
                <a:solidFill>
                  <a:schemeClr val="bg1">
                    <a:lumMod val="85000"/>
                  </a:schemeClr>
                </a:solidFill>
                <a:cs typeface="+mn-ea"/>
                <a:sym typeface="+mn-lt"/>
              </a:rPr>
              <a:t>Poorna</a:t>
            </a:r>
            <a:endParaRPr lang="zh-CN" altLang="en-US" dirty="0">
              <a:solidFill>
                <a:schemeClr val="bg1">
                  <a:lumMod val="85000"/>
                </a:schemeClr>
              </a:solidFill>
              <a:cs typeface="+mn-ea"/>
              <a:sym typeface="+mn-lt"/>
            </a:endParaRPr>
          </a:p>
        </p:txBody>
      </p:sp>
      <p:sp>
        <p:nvSpPr>
          <p:cNvPr id="12" name="文本框 11"/>
          <p:cNvSpPr txBox="1"/>
          <p:nvPr/>
        </p:nvSpPr>
        <p:spPr>
          <a:xfrm>
            <a:off x="5722208" y="1556792"/>
            <a:ext cx="1005403"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3</a:t>
            </a:r>
            <a:endParaRPr lang="zh-CN" altLang="en-US" sz="11500" dirty="0">
              <a:solidFill>
                <a:schemeClr val="bg1">
                  <a:lumMod val="85000"/>
                </a:schemeClr>
              </a:solidFill>
              <a:cs typeface="+mn-ea"/>
              <a:sym typeface="+mn-lt"/>
            </a:endParaRPr>
          </a:p>
        </p:txBody>
      </p:sp>
    </p:spTree>
    <p:custDataLst>
      <p:tags r:id="rId1"/>
    </p:custDataLst>
    <p:extLst>
      <p:ext uri="{BB962C8B-B14F-4D97-AF65-F5344CB8AC3E}">
        <p14:creationId xmlns:p14="http://schemas.microsoft.com/office/powerpoint/2010/main" val="319046521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389391" y="301878"/>
              <a:ext cx="3663183" cy="584775"/>
            </a:xfrm>
            <a:prstGeom prst="rect">
              <a:avLst/>
            </a:prstGeom>
            <a:noFill/>
          </p:spPr>
          <p:txBody>
            <a:bodyPr wrap="none" rtlCol="0">
              <a:spAutoFit/>
            </a:bodyPr>
            <a:lstStyle/>
            <a:p>
              <a:pPr algn="ctr"/>
              <a:r>
                <a:rPr lang="en-US" altLang="zh-CN" sz="3200" b="1" dirty="0">
                  <a:solidFill>
                    <a:schemeClr val="bg1">
                      <a:lumMod val="85000"/>
                    </a:schemeClr>
                  </a:solidFill>
                  <a:latin typeface="Times New Roman" panose="02020603050405020304" pitchFamily="18" charset="0"/>
                  <a:cs typeface="Times New Roman" panose="02020603050405020304" pitchFamily="18" charset="0"/>
                  <a:sym typeface="+mn-lt"/>
                </a:rPr>
                <a:t>Metaverse economy</a:t>
              </a:r>
              <a:endParaRPr lang="zh-CN" altLang="en-US" sz="3200" b="1" dirty="0">
                <a:solidFill>
                  <a:schemeClr val="bg1">
                    <a:lumMod val="85000"/>
                  </a:schemeClr>
                </a:solidFill>
                <a:latin typeface="Times New Roman" panose="02020603050405020304" pitchFamily="18" charset="0"/>
                <a:cs typeface="Times New Roman" panose="02020603050405020304" pitchFamily="18" charset="0"/>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6" name="文本框 5">
            <a:extLst>
              <a:ext uri="{FF2B5EF4-FFF2-40B4-BE49-F238E27FC236}">
                <a16:creationId xmlns:a16="http://schemas.microsoft.com/office/drawing/2014/main" id="{280A1C66-3080-6B6A-7DDC-4009529192ED}"/>
              </a:ext>
            </a:extLst>
          </p:cNvPr>
          <p:cNvSpPr txBox="1"/>
          <p:nvPr/>
        </p:nvSpPr>
        <p:spPr>
          <a:xfrm>
            <a:off x="389391" y="1369166"/>
            <a:ext cx="11103652" cy="49591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metaverse economy has been likened to an online, virtual version of the physical economy we are used to.</a:t>
            </a: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metaverse economy does (or will) include a variety of activities, including:</a:t>
            </a: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7000"/>
              </a:lnSpc>
              <a:spcBef>
                <a:spcPts val="500"/>
              </a:spcBef>
              <a:spcAft>
                <a:spcPts val="800"/>
              </a:spcAft>
              <a:buClrTx/>
              <a:buSzPts val="1000"/>
              <a:buFont typeface="Wingdings" panose="05000000000000000000" pitchFamily="2" charset="2"/>
              <a:buChar char="§"/>
              <a:tabLst>
                <a:tab pos="457200" algn="l"/>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Shopping.</a:t>
            </a: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7000"/>
              </a:lnSpc>
              <a:spcBef>
                <a:spcPts val="500"/>
              </a:spcBef>
              <a:spcAft>
                <a:spcPts val="800"/>
              </a:spcAft>
              <a:buClrTx/>
              <a:buSzPts val="1000"/>
              <a:buFont typeface="Wingdings" panose="05000000000000000000" pitchFamily="2" charset="2"/>
              <a:buChar char="§"/>
              <a:tabLst>
                <a:tab pos="457200" algn="l"/>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Visiting attractions of all types around the world.</a:t>
            </a: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7000"/>
              </a:lnSpc>
              <a:spcBef>
                <a:spcPts val="500"/>
              </a:spcBef>
              <a:spcAft>
                <a:spcPts val="800"/>
              </a:spcAft>
              <a:buClrTx/>
              <a:buSzPts val="1000"/>
              <a:buFont typeface="Wingdings" panose="05000000000000000000" pitchFamily="2" charset="2"/>
              <a:buChar char="§"/>
              <a:tabLst>
                <a:tab pos="457200" algn="l"/>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Attending concerts and other entertainment events.</a:t>
            </a: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7000"/>
              </a:lnSpc>
              <a:spcBef>
                <a:spcPts val="500"/>
              </a:spcBef>
              <a:spcAft>
                <a:spcPts val="800"/>
              </a:spcAft>
              <a:buClrTx/>
              <a:buSzPts val="1000"/>
              <a:buFont typeface="Wingdings" panose="05000000000000000000" pitchFamily="2" charset="2"/>
              <a:buChar char="§"/>
              <a:tabLst>
                <a:tab pos="457200" algn="l"/>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Selling digital services and products.</a:t>
            </a: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7000"/>
              </a:lnSpc>
              <a:spcBef>
                <a:spcPts val="500"/>
              </a:spcBef>
              <a:spcAft>
                <a:spcPts val="800"/>
              </a:spcAft>
              <a:buClrTx/>
              <a:buSzPts val="1000"/>
              <a:buFont typeface="Wingdings" panose="05000000000000000000" pitchFamily="2" charset="2"/>
              <a:buChar char="§"/>
              <a:tabLst>
                <a:tab pos="457200" algn="l"/>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Virtual real estate.</a:t>
            </a: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7000"/>
              </a:lnSpc>
              <a:spcBef>
                <a:spcPts val="500"/>
              </a:spcBef>
              <a:spcAft>
                <a:spcPts val="800"/>
              </a:spcAft>
              <a:buClrTx/>
              <a:buSzPts val="1000"/>
              <a:buFont typeface="Wingdings" panose="05000000000000000000" pitchFamily="2" charset="2"/>
              <a:buChar char="§"/>
              <a:tabLst>
                <a:tab pos="457200" algn="l"/>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Trading collectibles as nonfungible tokens or in other formats.</a:t>
            </a:r>
          </a:p>
          <a:p>
            <a:pPr marL="685800" marR="0" lvl="1" indent="-228600" algn="l" defTabSz="914400" rtl="0" eaLnBrk="1" fontAlgn="auto" latinLnBrk="0" hangingPunct="1">
              <a:lnSpc>
                <a:spcPct val="107000"/>
              </a:lnSpc>
              <a:spcBef>
                <a:spcPts val="500"/>
              </a:spcBef>
              <a:spcAft>
                <a:spcPts val="800"/>
              </a:spcAft>
              <a:buClrTx/>
              <a:buSzPts val="1000"/>
              <a:buFont typeface="Wingdings" panose="05000000000000000000" pitchFamily="2" charset="2"/>
              <a:buChar char="§"/>
              <a:tabLst>
                <a:tab pos="457200" algn="l"/>
              </a:tabLst>
              <a:defRPr/>
            </a:pP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Online gaming and related services</a:t>
            </a: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2155B20-E34F-4CB8-A568-B9C8B8F62460}"/>
              </a:ext>
            </a:extLst>
          </p:cNvPr>
          <p:cNvPicPr>
            <a:picLocks noChangeAspect="1"/>
          </p:cNvPicPr>
          <p:nvPr/>
        </p:nvPicPr>
        <p:blipFill>
          <a:blip r:embed="rId9"/>
          <a:stretch>
            <a:fillRect/>
          </a:stretch>
        </p:blipFill>
        <p:spPr>
          <a:xfrm>
            <a:off x="6672064" y="2986710"/>
            <a:ext cx="2657475" cy="1724025"/>
          </a:xfrm>
          <a:prstGeom prst="rect">
            <a:avLst/>
          </a:prstGeom>
        </p:spPr>
      </p:pic>
      <p:pic>
        <p:nvPicPr>
          <p:cNvPr id="5" name="Picture 4">
            <a:extLst>
              <a:ext uri="{FF2B5EF4-FFF2-40B4-BE49-F238E27FC236}">
                <a16:creationId xmlns:a16="http://schemas.microsoft.com/office/drawing/2014/main" id="{377B3B57-8B6B-E0B4-3F16-B6A27D1B9242}"/>
              </a:ext>
            </a:extLst>
          </p:cNvPr>
          <p:cNvPicPr>
            <a:picLocks noChangeAspect="1"/>
          </p:cNvPicPr>
          <p:nvPr/>
        </p:nvPicPr>
        <p:blipFill>
          <a:blip r:embed="rId10"/>
          <a:stretch>
            <a:fillRect/>
          </a:stretch>
        </p:blipFill>
        <p:spPr>
          <a:xfrm>
            <a:off x="7994984" y="4881798"/>
            <a:ext cx="2933700" cy="1562100"/>
          </a:xfrm>
          <a:prstGeom prst="rect">
            <a:avLst/>
          </a:prstGeom>
        </p:spPr>
      </p:pic>
    </p:spTree>
    <p:custDataLst>
      <p:tags r:id="rId1"/>
    </p:custDataLst>
    <p:extLst>
      <p:ext uri="{BB962C8B-B14F-4D97-AF65-F5344CB8AC3E}">
        <p14:creationId xmlns:p14="http://schemas.microsoft.com/office/powerpoint/2010/main" val="242122830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401330" y="302166"/>
              <a:ext cx="4176143" cy="584775"/>
            </a:xfrm>
            <a:prstGeom prst="rect">
              <a:avLst/>
            </a:prstGeom>
            <a:noFill/>
          </p:spPr>
          <p:txBody>
            <a:bodyPr wrap="none" rtlCol="0">
              <a:spAutoFit/>
            </a:bodyPr>
            <a:lstStyle/>
            <a:p>
              <a:pPr algn="ctr"/>
              <a:r>
                <a:rPr lang="en-US" altLang="zh-CN" sz="3200" b="1" dirty="0">
                  <a:solidFill>
                    <a:schemeClr val="bg1">
                      <a:lumMod val="85000"/>
                    </a:schemeClr>
                  </a:solidFill>
                  <a:latin typeface="Times New Roman" panose="02020603050405020304" pitchFamily="18" charset="0"/>
                  <a:cs typeface="Times New Roman" panose="02020603050405020304" pitchFamily="18" charset="0"/>
                  <a:sym typeface="+mn-lt"/>
                </a:rPr>
                <a:t>Investing in Metaverse</a:t>
              </a:r>
              <a:endParaRPr lang="zh-CN" altLang="en-US" sz="3200" b="1" dirty="0">
                <a:solidFill>
                  <a:schemeClr val="bg1">
                    <a:lumMod val="85000"/>
                  </a:schemeClr>
                </a:solidFill>
                <a:latin typeface="Times New Roman" panose="02020603050405020304" pitchFamily="18" charset="0"/>
                <a:cs typeface="Times New Roman" panose="02020603050405020304" pitchFamily="18" charset="0"/>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5" name="文本框 4">
            <a:extLst>
              <a:ext uri="{FF2B5EF4-FFF2-40B4-BE49-F238E27FC236}">
                <a16:creationId xmlns:a16="http://schemas.microsoft.com/office/drawing/2014/main" id="{CE7C903E-1354-4932-67E8-4404A5AEBD59}"/>
              </a:ext>
            </a:extLst>
          </p:cNvPr>
          <p:cNvSpPr txBox="1"/>
          <p:nvPr/>
        </p:nvSpPr>
        <p:spPr>
          <a:xfrm>
            <a:off x="479376" y="1484784"/>
            <a:ext cx="10635842" cy="2672526"/>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There are any number of investing opportunities tied to the metaverse. Some are out there now; others will evolve and develop over time.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Stocks of companies involved in one or more aspects of the metaverse.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Metaverse ETFs — this one is still evolving.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Investing in metaverse real estate.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Crypto, </a:t>
            </a:r>
            <a:r>
              <a:rPr kumimoji="0" lang="en-US" altLang="zh-CN" sz="2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NFTs</a:t>
            </a: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and other digital assets. </a:t>
            </a:r>
          </a:p>
        </p:txBody>
      </p:sp>
      <p:pic>
        <p:nvPicPr>
          <p:cNvPr id="6" name="Picture 5">
            <a:extLst>
              <a:ext uri="{FF2B5EF4-FFF2-40B4-BE49-F238E27FC236}">
                <a16:creationId xmlns:a16="http://schemas.microsoft.com/office/drawing/2014/main" id="{C7CEF5A1-5A42-7948-A1B2-717E7E7A696B}"/>
              </a:ext>
            </a:extLst>
          </p:cNvPr>
          <p:cNvPicPr>
            <a:picLocks noChangeAspect="1"/>
          </p:cNvPicPr>
          <p:nvPr/>
        </p:nvPicPr>
        <p:blipFill>
          <a:blip r:embed="rId9"/>
          <a:stretch>
            <a:fillRect/>
          </a:stretch>
        </p:blipFill>
        <p:spPr>
          <a:xfrm>
            <a:off x="5534569" y="3140968"/>
            <a:ext cx="5400600" cy="3396844"/>
          </a:xfrm>
          <a:prstGeom prst="rect">
            <a:avLst/>
          </a:prstGeom>
        </p:spPr>
      </p:pic>
    </p:spTree>
    <p:custDataLst>
      <p:tags r:id="rId1"/>
    </p:custDataLst>
    <p:extLst>
      <p:ext uri="{BB962C8B-B14F-4D97-AF65-F5344CB8AC3E}">
        <p14:creationId xmlns:p14="http://schemas.microsoft.com/office/powerpoint/2010/main" val="239893952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30610" y="-315635"/>
            <a:ext cx="11961389" cy="7173635"/>
            <a:chOff x="230610" y="-315635"/>
            <a:chExt cx="11961389"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230610" y="308871"/>
              <a:ext cx="4517583" cy="584775"/>
            </a:xfrm>
            <a:prstGeom prst="rect">
              <a:avLst/>
            </a:prstGeom>
            <a:noFill/>
          </p:spPr>
          <p:txBody>
            <a:bodyPr wrap="none" rtlCol="0">
              <a:spAutoFit/>
            </a:bodyPr>
            <a:lstStyle/>
            <a:p>
              <a:pPr algn="ctr"/>
              <a:r>
                <a:rPr lang="en-IN" altLang="zh-CN" sz="3200" b="1" dirty="0">
                  <a:solidFill>
                    <a:schemeClr val="bg1">
                      <a:lumMod val="85000"/>
                    </a:schemeClr>
                  </a:solidFill>
                  <a:latin typeface="Times New Roman" panose="02020603050405020304" pitchFamily="18" charset="0"/>
                  <a:cs typeface="Times New Roman" panose="02020603050405020304" pitchFamily="18" charset="0"/>
                </a:rPr>
                <a:t>Companies in Metaverse</a:t>
              </a:r>
              <a:endParaRPr lang="zh-CN" altLang="en-US" sz="3200" b="1" dirty="0">
                <a:solidFill>
                  <a:schemeClr val="bg1">
                    <a:lumMod val="85000"/>
                  </a:schemeClr>
                </a:solidFill>
                <a:latin typeface="Times New Roman" panose="02020603050405020304" pitchFamily="18" charset="0"/>
                <a:cs typeface="Times New Roman" panose="02020603050405020304" pitchFamily="18" charset="0"/>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12" name="文本框 11">
            <a:extLst>
              <a:ext uri="{FF2B5EF4-FFF2-40B4-BE49-F238E27FC236}">
                <a16:creationId xmlns:a16="http://schemas.microsoft.com/office/drawing/2014/main" id="{E382EA1F-DCAA-267E-2AFC-E81144EF0541}"/>
              </a:ext>
            </a:extLst>
          </p:cNvPr>
          <p:cNvSpPr txBox="1"/>
          <p:nvPr/>
        </p:nvSpPr>
        <p:spPr>
          <a:xfrm>
            <a:off x="479376" y="1412776"/>
            <a:ext cx="6096000" cy="4293483"/>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1. Metaverse Stocks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Meta Platforms Class A (ticker FB)</a:t>
            </a: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NVIDIA Corp. (ticker NVDA)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Unity Software (ticker U)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2. Metaverse ETF’s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altLang="zh-CN" sz="2000" b="0" i="0" u="none" strike="noStrike" kern="1200" cap="none" spc="0" normalizeH="0" baseline="0" noProof="0" dirty="0" err="1">
                <a:ln>
                  <a:noFill/>
                </a:ln>
                <a:solidFill>
                  <a:schemeClr val="bg1"/>
                </a:solidFill>
                <a:effectLst/>
                <a:uLnTx/>
                <a:uFillTx/>
                <a:latin typeface="Times New Roman" panose="02020603050405020304" pitchFamily="18" charset="0"/>
                <a:ea typeface="+mn-ea"/>
                <a:cs typeface="Times New Roman" panose="02020603050405020304" pitchFamily="18" charset="0"/>
              </a:rPr>
              <a:t>Roundhill</a:t>
            </a: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Ball Metaverse ETF (ticker METV)</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Amplify Transformational Data </a:t>
            </a:r>
            <a:r>
              <a:rPr kumimoji="0" lang="en-US" altLang="zh-CN" sz="2000" b="0" i="0" u="none" strike="noStrike" kern="1200" cap="none" spc="0" normalizeH="0" baseline="0" noProof="0" dirty="0" err="1">
                <a:ln>
                  <a:noFill/>
                </a:ln>
                <a:solidFill>
                  <a:schemeClr val="bg1"/>
                </a:solidFill>
                <a:effectLst/>
                <a:uLnTx/>
                <a:uFillTx/>
                <a:latin typeface="Times New Roman" panose="02020603050405020304" pitchFamily="18" charset="0"/>
                <a:ea typeface="+mn-ea"/>
                <a:cs typeface="Times New Roman" panose="02020603050405020304" pitchFamily="18" charset="0"/>
              </a:rPr>
              <a:t>Shrg</a:t>
            </a: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ETF (ticker BLOK)</a:t>
            </a: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Fount Metaverse ETF (ticker MTVR)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Fidelity Metaverse ETF</a:t>
            </a:r>
            <a:r>
              <a:rPr kumimoji="0" lang="en-US"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(ticker FMET)</a:t>
            </a:r>
            <a:endParaRPr kumimoji="0" lang="en-IN" altLang="zh-CN"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781F6D98-478D-9E2B-D264-A861CE95E02F}"/>
              </a:ext>
            </a:extLst>
          </p:cNvPr>
          <p:cNvPicPr>
            <a:picLocks noChangeAspect="1"/>
          </p:cNvPicPr>
          <p:nvPr/>
        </p:nvPicPr>
        <p:blipFill>
          <a:blip r:embed="rId9"/>
          <a:stretch>
            <a:fillRect/>
          </a:stretch>
        </p:blipFill>
        <p:spPr>
          <a:xfrm>
            <a:off x="6312024" y="1196752"/>
            <a:ext cx="4953319" cy="2773859"/>
          </a:xfrm>
          <a:prstGeom prst="rect">
            <a:avLst/>
          </a:prstGeom>
        </p:spPr>
      </p:pic>
    </p:spTree>
    <p:custDataLst>
      <p:tags r:id="rId1"/>
    </p:custDataLst>
    <p:extLst>
      <p:ext uri="{BB962C8B-B14F-4D97-AF65-F5344CB8AC3E}">
        <p14:creationId xmlns:p14="http://schemas.microsoft.com/office/powerpoint/2010/main" val="279654736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5300000">
            <a:off x="1598933" y="-439982"/>
            <a:ext cx="6416674" cy="6943596"/>
          </a:xfrm>
          <a:prstGeom prst="rect">
            <a:avLst/>
          </a:prstGeom>
        </p:spPr>
      </p:pic>
      <p:sp>
        <p:nvSpPr>
          <p:cNvPr id="10" name="文本框 9"/>
          <p:cNvSpPr txBox="1"/>
          <p:nvPr/>
        </p:nvSpPr>
        <p:spPr>
          <a:xfrm>
            <a:off x="4479880" y="3280070"/>
            <a:ext cx="2852063" cy="646331"/>
          </a:xfrm>
          <a:prstGeom prst="rect">
            <a:avLst/>
          </a:prstGeom>
          <a:noFill/>
        </p:spPr>
        <p:txBody>
          <a:bodyPr wrap="none" rtlCol="0">
            <a:spAutoFit/>
          </a:bodyPr>
          <a:lstStyle/>
          <a:p>
            <a:r>
              <a:rPr lang="en-US" altLang="zh-CN" sz="3600" b="1" dirty="0">
                <a:solidFill>
                  <a:schemeClr val="bg1">
                    <a:lumMod val="85000"/>
                  </a:schemeClr>
                </a:solidFill>
                <a:cs typeface="+mn-ea"/>
                <a:sym typeface="+mn-lt"/>
              </a:rPr>
              <a:t>What is NFT</a:t>
            </a:r>
          </a:p>
        </p:txBody>
      </p:sp>
      <p:sp>
        <p:nvSpPr>
          <p:cNvPr id="11" name="矩形 10"/>
          <p:cNvSpPr/>
          <p:nvPr/>
        </p:nvSpPr>
        <p:spPr>
          <a:xfrm>
            <a:off x="6088433" y="4005064"/>
            <a:ext cx="1223476" cy="369332"/>
          </a:xfrm>
          <a:prstGeom prst="rect">
            <a:avLst/>
          </a:prstGeom>
        </p:spPr>
        <p:txBody>
          <a:bodyPr wrap="none">
            <a:spAutoFit/>
          </a:bodyPr>
          <a:lstStyle/>
          <a:p>
            <a:pPr algn="ctr"/>
            <a:r>
              <a:rPr lang="en-US" altLang="zh-CN" dirty="0">
                <a:solidFill>
                  <a:schemeClr val="bg1">
                    <a:lumMod val="85000"/>
                  </a:schemeClr>
                </a:solidFill>
                <a:cs typeface="+mn-ea"/>
                <a:sym typeface="+mn-lt"/>
              </a:rPr>
              <a:t>Nanjie Yin</a:t>
            </a:r>
          </a:p>
        </p:txBody>
      </p:sp>
      <p:sp>
        <p:nvSpPr>
          <p:cNvPr id="12" name="文本框 11"/>
          <p:cNvSpPr txBox="1"/>
          <p:nvPr/>
        </p:nvSpPr>
        <p:spPr>
          <a:xfrm>
            <a:off x="5722208" y="1556792"/>
            <a:ext cx="1005403"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4</a:t>
            </a:r>
            <a:endParaRPr lang="zh-CN" altLang="en-US" sz="11500" dirty="0">
              <a:solidFill>
                <a:schemeClr val="bg1">
                  <a:lumMod val="85000"/>
                </a:schemeClr>
              </a:solidFill>
              <a:cs typeface="+mn-ea"/>
              <a:sym typeface="+mn-lt"/>
            </a:endParaRPr>
          </a:p>
        </p:txBody>
      </p:sp>
    </p:spTree>
    <p:custDataLst>
      <p:tags r:id="rId1"/>
    </p:custDataLst>
    <p:extLst>
      <p:ext uri="{BB962C8B-B14F-4D97-AF65-F5344CB8AC3E}">
        <p14:creationId xmlns:p14="http://schemas.microsoft.com/office/powerpoint/2010/main" val="4268051940"/>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图形">
            <a:extLst>
              <a:ext uri="{FF2B5EF4-FFF2-40B4-BE49-F238E27FC236}">
                <a16:creationId xmlns:a16="http://schemas.microsoft.com/office/drawing/2014/main" id="{057E0109-3156-E0BD-E5DB-2201814729BC}"/>
              </a:ext>
            </a:extLst>
          </p:cNvPr>
          <p:cNvGrpSpPr/>
          <p:nvPr/>
        </p:nvGrpSpPr>
        <p:grpSpPr>
          <a:xfrm>
            <a:off x="1343472" y="1320482"/>
            <a:ext cx="9236075" cy="4217035"/>
            <a:chOff x="2322" y="2210"/>
            <a:chExt cx="14545" cy="6641"/>
          </a:xfrm>
        </p:grpSpPr>
        <p:pic>
          <p:nvPicPr>
            <p:cNvPr id="5" name="图形" descr="C:\作品\AAAAA千图网\科技\预览图_千图网_编号32685457.png预览图_千图网_编号32685457">
              <a:extLst>
                <a:ext uri="{FF2B5EF4-FFF2-40B4-BE49-F238E27FC236}">
                  <a16:creationId xmlns:a16="http://schemas.microsoft.com/office/drawing/2014/main" id="{FEC5A597-8DD4-B636-1704-092FBD28938D}"/>
                </a:ext>
              </a:extLst>
            </p:cNvPr>
            <p:cNvPicPr>
              <a:picLocks noChangeAspect="1"/>
            </p:cNvPicPr>
            <p:nvPr/>
          </p:nvPicPr>
          <p:blipFill>
            <a:blip r:embed="rId4"/>
            <a:srcRect/>
            <a:stretch>
              <a:fillRect/>
            </a:stretch>
          </p:blipFill>
          <p:spPr>
            <a:xfrm>
              <a:off x="6269" y="2210"/>
              <a:ext cx="6639" cy="6641"/>
            </a:xfrm>
            <a:prstGeom prst="rect">
              <a:avLst/>
            </a:prstGeom>
          </p:spPr>
        </p:pic>
        <p:grpSp>
          <p:nvGrpSpPr>
            <p:cNvPr id="6" name="图形">
              <a:extLst>
                <a:ext uri="{FF2B5EF4-FFF2-40B4-BE49-F238E27FC236}">
                  <a16:creationId xmlns:a16="http://schemas.microsoft.com/office/drawing/2014/main" id="{FA56E703-D903-7CF3-DA8B-566D66F9FAA5}"/>
                </a:ext>
              </a:extLst>
            </p:cNvPr>
            <p:cNvGrpSpPr/>
            <p:nvPr/>
          </p:nvGrpSpPr>
          <p:grpSpPr>
            <a:xfrm>
              <a:off x="2322" y="3464"/>
              <a:ext cx="14545" cy="3321"/>
              <a:chOff x="2322" y="3464"/>
              <a:chExt cx="14545" cy="3321"/>
            </a:xfrm>
          </p:grpSpPr>
          <p:sp>
            <p:nvSpPr>
              <p:cNvPr id="8" name="图形">
                <a:extLst>
                  <a:ext uri="{FF2B5EF4-FFF2-40B4-BE49-F238E27FC236}">
                    <a16:creationId xmlns:a16="http://schemas.microsoft.com/office/drawing/2014/main" id="{721592A1-FD5F-1A6C-612F-64A84090D3D0}"/>
                  </a:ext>
                </a:extLst>
              </p:cNvPr>
              <p:cNvSpPr/>
              <p:nvPr/>
            </p:nvSpPr>
            <p:spPr>
              <a:xfrm>
                <a:off x="11487" y="3578"/>
                <a:ext cx="1327" cy="603"/>
              </a:xfrm>
              <a:custGeom>
                <a:avLst/>
                <a:gdLst/>
                <a:ahLst/>
                <a:cxnLst>
                  <a:cxn ang="0">
                    <a:pos x="473869" y="0"/>
                  </a:cxn>
                  <a:cxn ang="0">
                    <a:pos x="473869" y="71835"/>
                  </a:cxn>
                  <a:cxn ang="0">
                    <a:pos x="98723" y="71835"/>
                  </a:cxn>
                  <a:cxn ang="0">
                    <a:pos x="98723" y="215504"/>
                  </a:cxn>
                  <a:cxn ang="0">
                    <a:pos x="473869" y="215504"/>
                  </a:cxn>
                  <a:cxn ang="0">
                    <a:pos x="473869" y="287338"/>
                  </a:cxn>
                  <a:cxn ang="0">
                    <a:pos x="631825" y="143669"/>
                  </a:cxn>
                  <a:cxn ang="0">
                    <a:pos x="473869" y="0"/>
                  </a:cxn>
                  <a:cxn ang="0">
                    <a:pos x="39489" y="71835"/>
                  </a:cxn>
                  <a:cxn ang="0">
                    <a:pos x="39489" y="215504"/>
                  </a:cxn>
                  <a:cxn ang="0">
                    <a:pos x="78978" y="215504"/>
                  </a:cxn>
                  <a:cxn ang="0">
                    <a:pos x="78978" y="71835"/>
                  </a:cxn>
                  <a:cxn ang="0">
                    <a:pos x="39489" y="71835"/>
                  </a:cxn>
                  <a:cxn ang="0">
                    <a:pos x="0" y="71835"/>
                  </a:cxn>
                  <a:cxn ang="0">
                    <a:pos x="0" y="215504"/>
                  </a:cxn>
                  <a:cxn ang="0">
                    <a:pos x="19745" y="215504"/>
                  </a:cxn>
                  <a:cxn ang="0">
                    <a:pos x="19745" y="71835"/>
                  </a:cxn>
                  <a:cxn ang="0">
                    <a:pos x="0" y="71835"/>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a:gsLst>
                  <a:gs pos="12000">
                    <a:srgbClr val="ED7D31"/>
                  </a:gs>
                  <a:gs pos="100000">
                    <a:srgbClr val="4472C4"/>
                  </a:gs>
                </a:gsLst>
                <a:lin ang="10800000" scaled="0"/>
              </a:gra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汉仪粗简黑简" panose="00020600040101010101" charset="-122"/>
                </a:endParaRPr>
              </a:p>
            </p:txBody>
          </p:sp>
          <p:sp>
            <p:nvSpPr>
              <p:cNvPr id="9" name="图形">
                <a:extLst>
                  <a:ext uri="{FF2B5EF4-FFF2-40B4-BE49-F238E27FC236}">
                    <a16:creationId xmlns:a16="http://schemas.microsoft.com/office/drawing/2014/main" id="{2DB7BFA1-63FC-9E75-D3E9-556E68CA6C60}"/>
                  </a:ext>
                </a:extLst>
              </p:cNvPr>
              <p:cNvSpPr/>
              <p:nvPr/>
            </p:nvSpPr>
            <p:spPr>
              <a:xfrm flipH="1">
                <a:off x="6090" y="3578"/>
                <a:ext cx="1417" cy="603"/>
              </a:xfrm>
              <a:custGeom>
                <a:avLst/>
                <a:gdLst/>
                <a:ahLst/>
                <a:cxnLst>
                  <a:cxn ang="0">
                    <a:pos x="506016" y="0"/>
                  </a:cxn>
                  <a:cxn ang="0">
                    <a:pos x="506016" y="71835"/>
                  </a:cxn>
                  <a:cxn ang="0">
                    <a:pos x="105420" y="71835"/>
                  </a:cxn>
                  <a:cxn ang="0">
                    <a:pos x="105420" y="215504"/>
                  </a:cxn>
                  <a:cxn ang="0">
                    <a:pos x="506016" y="215504"/>
                  </a:cxn>
                  <a:cxn ang="0">
                    <a:pos x="506016" y="287338"/>
                  </a:cxn>
                  <a:cxn ang="0">
                    <a:pos x="674688" y="143669"/>
                  </a:cxn>
                  <a:cxn ang="0">
                    <a:pos x="506016" y="0"/>
                  </a:cxn>
                  <a:cxn ang="0">
                    <a:pos x="42168" y="71835"/>
                  </a:cxn>
                  <a:cxn ang="0">
                    <a:pos x="42168" y="215504"/>
                  </a:cxn>
                  <a:cxn ang="0">
                    <a:pos x="84336" y="215504"/>
                  </a:cxn>
                  <a:cxn ang="0">
                    <a:pos x="84336" y="71835"/>
                  </a:cxn>
                  <a:cxn ang="0">
                    <a:pos x="42168" y="71835"/>
                  </a:cxn>
                  <a:cxn ang="0">
                    <a:pos x="0" y="71835"/>
                  </a:cxn>
                  <a:cxn ang="0">
                    <a:pos x="0" y="215504"/>
                  </a:cxn>
                  <a:cxn ang="0">
                    <a:pos x="21084" y="215504"/>
                  </a:cxn>
                  <a:cxn ang="0">
                    <a:pos x="21084" y="71835"/>
                  </a:cxn>
                  <a:cxn ang="0">
                    <a:pos x="0" y="71835"/>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a:gsLst>
                  <a:gs pos="12000">
                    <a:srgbClr val="ED7D31"/>
                  </a:gs>
                  <a:gs pos="100000">
                    <a:srgbClr val="4472C4"/>
                  </a:gs>
                </a:gsLst>
                <a:lin ang="10800000" scaled="0"/>
              </a:gradFill>
              <a:ln w="9525" cap="flat" cmpd="sng">
                <a:no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汉仪粗简黑简" panose="00020600040101010101" charset="-122"/>
                </a:endParaRPr>
              </a:p>
            </p:txBody>
          </p:sp>
          <p:sp>
            <p:nvSpPr>
              <p:cNvPr id="10" name="图形">
                <a:extLst>
                  <a:ext uri="{FF2B5EF4-FFF2-40B4-BE49-F238E27FC236}">
                    <a16:creationId xmlns:a16="http://schemas.microsoft.com/office/drawing/2014/main" id="{10174416-A787-30DC-AFBD-69D19096B930}"/>
                  </a:ext>
                </a:extLst>
              </p:cNvPr>
              <p:cNvSpPr/>
              <p:nvPr/>
            </p:nvSpPr>
            <p:spPr>
              <a:xfrm>
                <a:off x="2322" y="3464"/>
                <a:ext cx="3557" cy="833"/>
              </a:xfrm>
              <a:prstGeom prst="roundRect">
                <a:avLst>
                  <a:gd name="adj" fmla="val 50000"/>
                </a:avLst>
              </a:prstGeom>
              <a:gradFill>
                <a:gsLst>
                  <a:gs pos="0">
                    <a:srgbClr val="ED7D31"/>
                  </a:gs>
                  <a:gs pos="53000">
                    <a:srgbClr val="4472C4"/>
                  </a:gs>
                </a:gsLst>
                <a:lin ang="0" scaled="0"/>
              </a:gradFill>
              <a:ln w="3175">
                <a:noFill/>
              </a:ln>
            </p:spPr>
            <p:txBody>
              <a:bodyPr lIns="162560" tIns="81280" rIns="162560" bIns="8128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ea"/>
                    <a:sym typeface="+mn-lt"/>
                  </a:rPr>
                  <a:t>PART 01</a:t>
                </a:r>
                <a:endParaRPr kumimoji="0" lang="zh-CN" altLang="en-US" sz="2000" b="1"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汉仪粗简黑简" panose="00020600040101010101" charset="-122"/>
                </a:endParaRPr>
              </a:p>
            </p:txBody>
          </p:sp>
          <p:sp>
            <p:nvSpPr>
              <p:cNvPr id="11" name="图形">
                <a:extLst>
                  <a:ext uri="{FF2B5EF4-FFF2-40B4-BE49-F238E27FC236}">
                    <a16:creationId xmlns:a16="http://schemas.microsoft.com/office/drawing/2014/main" id="{655E680C-B4BD-0B40-0DA4-4C3C25EC27C5}"/>
                  </a:ext>
                </a:extLst>
              </p:cNvPr>
              <p:cNvSpPr/>
              <p:nvPr/>
            </p:nvSpPr>
            <p:spPr>
              <a:xfrm>
                <a:off x="13011" y="3464"/>
                <a:ext cx="3557" cy="833"/>
              </a:xfrm>
              <a:prstGeom prst="roundRect">
                <a:avLst>
                  <a:gd name="adj" fmla="val 50000"/>
                </a:avLst>
              </a:prstGeom>
              <a:gradFill>
                <a:gsLst>
                  <a:gs pos="0">
                    <a:srgbClr val="ED7D31"/>
                  </a:gs>
                  <a:gs pos="53000">
                    <a:srgbClr val="4472C4"/>
                  </a:gs>
                </a:gsLst>
                <a:lin ang="10800000" scaled="0"/>
              </a:gradFill>
              <a:ln w="3175">
                <a:noFill/>
              </a:ln>
            </p:spPr>
            <p:txBody>
              <a:bodyPr lIns="162560" tIns="81280" rIns="162560" bIns="8128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ea"/>
                    <a:sym typeface="+mn-lt"/>
                  </a:rPr>
                  <a:t>PART 02</a:t>
                </a:r>
                <a:endParaRPr kumimoji="0" lang="zh-CN" altLang="en-US" sz="2000" b="1"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汉仪粗简黑简" panose="00020600040101010101" charset="-122"/>
                </a:endParaRPr>
              </a:p>
            </p:txBody>
          </p:sp>
          <p:sp>
            <p:nvSpPr>
              <p:cNvPr id="12" name="图形">
                <a:extLst>
                  <a:ext uri="{FF2B5EF4-FFF2-40B4-BE49-F238E27FC236}">
                    <a16:creationId xmlns:a16="http://schemas.microsoft.com/office/drawing/2014/main" id="{A3460B5B-1EF2-9F88-F479-2FDE54DBE61B}"/>
                  </a:ext>
                </a:extLst>
              </p:cNvPr>
              <p:cNvSpPr txBox="1"/>
              <p:nvPr/>
            </p:nvSpPr>
            <p:spPr>
              <a:xfrm>
                <a:off x="2322" y="4895"/>
                <a:ext cx="4155" cy="18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75" normalizeH="0" baseline="0" noProof="0" dirty="0">
                    <a:ln>
                      <a:noFill/>
                    </a:ln>
                    <a:solidFill>
                      <a:prstClr val="white"/>
                    </a:solidFill>
                    <a:effectLst/>
                    <a:uLnTx/>
                    <a:uFillTx/>
                    <a:latin typeface="汉仪粗简黑简" panose="00020600040101010101" charset="-122"/>
                    <a:ea typeface="汉仪粗简黑简" panose="00020600040101010101" charset="-122"/>
                    <a:cs typeface="+mn-ea"/>
                    <a:sym typeface="+mn-lt"/>
                  </a:rPr>
                  <a:t>What is NFT?</a:t>
                </a:r>
              </a:p>
            </p:txBody>
          </p:sp>
          <p:sp>
            <p:nvSpPr>
              <p:cNvPr id="13" name="图形">
                <a:extLst>
                  <a:ext uri="{FF2B5EF4-FFF2-40B4-BE49-F238E27FC236}">
                    <a16:creationId xmlns:a16="http://schemas.microsoft.com/office/drawing/2014/main" id="{9AFE7EF0-9A28-1D20-4DD9-3A70AA014C83}"/>
                  </a:ext>
                </a:extLst>
              </p:cNvPr>
              <p:cNvSpPr txBox="1"/>
              <p:nvPr/>
            </p:nvSpPr>
            <p:spPr>
              <a:xfrm>
                <a:off x="12712" y="4895"/>
                <a:ext cx="4155" cy="188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75" normalizeH="0" baseline="0" noProof="0" dirty="0">
                    <a:ln>
                      <a:noFill/>
                    </a:ln>
                    <a:solidFill>
                      <a:prstClr val="white"/>
                    </a:solidFill>
                    <a:effectLst/>
                    <a:uLnTx/>
                    <a:uFillTx/>
                    <a:latin typeface="汉仪粗简黑简" panose="00020600040101010101" charset="-122"/>
                    <a:ea typeface="汉仪粗简黑简" panose="00020600040101010101" charset="-122"/>
                    <a:cs typeface="+mn-ea"/>
                    <a:sym typeface="+mn-lt"/>
                  </a:rPr>
                  <a:t>Definition of NFT</a:t>
                </a:r>
                <a:endParaRPr kumimoji="0" lang="en-US" altLang="zh-CN" sz="3600" b="0" i="0" u="none" strike="noStrike" kern="0" cap="none" spc="75" normalizeH="0" baseline="0" noProof="0" dirty="0">
                  <a:ln>
                    <a:noFill/>
                  </a:ln>
                  <a:solidFill>
                    <a:prstClr val="white"/>
                  </a:solidFill>
                  <a:effectLst/>
                  <a:uLnTx/>
                  <a:uFillTx/>
                  <a:latin typeface="汉仪粗简黑简" panose="00020600040101010101" charset="-122"/>
                  <a:ea typeface="汉仪粗简黑简" panose="00020600040101010101" charset="-122"/>
                  <a:cs typeface="+mn-ea"/>
                </a:endParaRPr>
              </a:p>
            </p:txBody>
          </p:sp>
        </p:grpSp>
        <p:sp>
          <p:nvSpPr>
            <p:cNvPr id="7" name="图形">
              <a:extLst>
                <a:ext uri="{FF2B5EF4-FFF2-40B4-BE49-F238E27FC236}">
                  <a16:creationId xmlns:a16="http://schemas.microsoft.com/office/drawing/2014/main" id="{D7327EF4-CF16-78E9-3204-A800568DC04D}"/>
                </a:ext>
              </a:extLst>
            </p:cNvPr>
            <p:cNvSpPr/>
            <p:nvPr/>
          </p:nvSpPr>
          <p:spPr>
            <a:xfrm flipV="1">
              <a:off x="6838" y="6476"/>
              <a:ext cx="5523" cy="1943"/>
            </a:xfrm>
            <a:prstGeom prst="ellipse">
              <a:avLst/>
            </a:prstGeom>
            <a:gradFill>
              <a:gsLst>
                <a:gs pos="0">
                  <a:srgbClr val="2BB2EB"/>
                </a:gs>
                <a:gs pos="69000">
                  <a:srgbClr val="0448E2">
                    <a:alpha val="0"/>
                  </a:srgbClr>
                </a:gs>
              </a:gsLst>
              <a:lin ang="54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汉仪粗简黑简" panose="00020600040101010101" charset="-122"/>
              </a:endParaRPr>
            </a:p>
          </p:txBody>
        </p:sp>
      </p:grpSp>
    </p:spTree>
    <p:custDataLst>
      <p:tags r:id="rId1"/>
    </p:custDataLst>
    <p:extLst>
      <p:ext uri="{BB962C8B-B14F-4D97-AF65-F5344CB8AC3E}">
        <p14:creationId xmlns:p14="http://schemas.microsoft.com/office/powerpoint/2010/main" val="171269966"/>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356072" y="301878"/>
              <a:ext cx="2771913" cy="584775"/>
            </a:xfrm>
            <a:prstGeom prst="rect">
              <a:avLst/>
            </a:prstGeom>
            <a:noFill/>
          </p:spPr>
          <p:txBody>
            <a:bodyPr wrap="none" rtlCol="0">
              <a:spAutoFit/>
            </a:bodyPr>
            <a:lstStyle/>
            <a:p>
              <a:pPr algn="ctr"/>
              <a:r>
                <a:rPr lang="en-US" altLang="zh-CN" sz="3200" b="1" dirty="0">
                  <a:solidFill>
                    <a:schemeClr val="bg1">
                      <a:lumMod val="85000"/>
                    </a:schemeClr>
                  </a:solidFill>
                  <a:latin typeface="Times New Roman" panose="02020603050405020304" pitchFamily="18" charset="0"/>
                  <a:cs typeface="Times New Roman" panose="02020603050405020304" pitchFamily="18" charset="0"/>
                  <a:sym typeface="+mn-lt"/>
                </a:rPr>
                <a:t>What is NFT? </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15" name="文本框 14">
            <a:extLst>
              <a:ext uri="{FF2B5EF4-FFF2-40B4-BE49-F238E27FC236}">
                <a16:creationId xmlns:a16="http://schemas.microsoft.com/office/drawing/2014/main" id="{FADA2A1E-189C-8CA1-1F12-4E19D124E0A0}"/>
              </a:ext>
            </a:extLst>
          </p:cNvPr>
          <p:cNvSpPr txBox="1"/>
          <p:nvPr/>
        </p:nvSpPr>
        <p:spPr>
          <a:xfrm>
            <a:off x="551384" y="1457684"/>
            <a:ext cx="6096000" cy="2316403"/>
          </a:xfrm>
          <a:prstGeom prst="rect">
            <a:avLst/>
          </a:prstGeom>
          <a:noFill/>
        </p:spPr>
        <p:txBody>
          <a:bodyPr wrap="square">
            <a:spAutoFit/>
          </a:bodyPr>
          <a:lstStyle/>
          <a:p>
            <a:pPr marL="342900" marR="0" lvl="0" indent="-342900"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1400"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汉仪粗简黑简" panose="00020600040101010101" charset="-122"/>
              </a:rPr>
              <a:t>First, </a:t>
            </a:r>
            <a:r>
              <a:rPr kumimoji="0" lang="zh-CN" altLang="en-US" sz="1400"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汉仪粗简黑简" panose="00020600040101010101" charset="-122"/>
              </a:rPr>
              <a:t>If you throw a $100 denomination dollar into a pile of $100 dollars, there is no difference in its essence except that the dollar numbers are different. What does that mean? It means that no matter which $100 dollar you use you will be able to buy $100 worth of goods. This is the first characteristic of homogenized tokens: </a:t>
            </a:r>
            <a:r>
              <a:rPr kumimoji="0" lang="zh-CN" altLang="en-US" sz="1400" b="1" i="0" u="none" strike="noStrike" kern="1200" cap="none" spc="0" normalizeH="0" baseline="0" noProof="0" dirty="0">
                <a:ln>
                  <a:noFill/>
                </a:ln>
                <a:solidFill>
                  <a:srgbClr val="FF0000"/>
                </a:solidFill>
                <a:effectLst/>
                <a:uLnTx/>
                <a:uFillTx/>
                <a:latin typeface="汉仪粗简黑简" panose="00020600040101010101" charset="-122"/>
                <a:ea typeface="汉仪粗简黑简" panose="00020600040101010101" charset="-122"/>
                <a:cs typeface="汉仪粗简黑简" panose="00020600040101010101" charset="-122"/>
              </a:rPr>
              <a:t>they are widespread and do not transfer value in exchange.</a:t>
            </a:r>
          </a:p>
        </p:txBody>
      </p:sp>
      <p:sp>
        <p:nvSpPr>
          <p:cNvPr id="17" name="文本框 16">
            <a:extLst>
              <a:ext uri="{FF2B5EF4-FFF2-40B4-BE49-F238E27FC236}">
                <a16:creationId xmlns:a16="http://schemas.microsoft.com/office/drawing/2014/main" id="{36B89F0B-AE11-06D6-D6BE-5A3706B668C0}"/>
              </a:ext>
            </a:extLst>
          </p:cNvPr>
          <p:cNvSpPr txBox="1"/>
          <p:nvPr/>
        </p:nvSpPr>
        <p:spPr>
          <a:xfrm>
            <a:off x="479376" y="4554538"/>
            <a:ext cx="6096000" cy="1670073"/>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汉仪粗简黑简" panose="00020600040101010101" charset="-122"/>
              </a:rPr>
              <a:t>Second, all dollars have denominations, whether $100, $50, $10 ...... will have a unit of measure associated with them to constant the magnitude of their value, which is the second characteristic of homogenized tokens:</a:t>
            </a:r>
            <a:r>
              <a:rPr kumimoji="0" lang="zh-CN" altLang="en-US" sz="1400" b="1" i="0" u="none" strike="noStrike" kern="1200" cap="none" spc="0" normalizeH="0" baseline="0" noProof="0" dirty="0">
                <a:ln>
                  <a:noFill/>
                </a:ln>
                <a:solidFill>
                  <a:srgbClr val="FF0000"/>
                </a:solidFill>
                <a:effectLst/>
                <a:uLnTx/>
                <a:uFillTx/>
                <a:latin typeface="汉仪粗简黑简" panose="00020600040101010101" charset="-122"/>
                <a:ea typeface="汉仪粗简黑简" panose="00020600040101010101" charset="-122"/>
                <a:cs typeface="汉仪粗简黑简" panose="00020600040101010101" charset="-122"/>
              </a:rPr>
              <a:t> the value of the substance itself is measured.</a:t>
            </a:r>
          </a:p>
        </p:txBody>
      </p:sp>
      <p:sp>
        <p:nvSpPr>
          <p:cNvPr id="19" name="文本框 18">
            <a:extLst>
              <a:ext uri="{FF2B5EF4-FFF2-40B4-BE49-F238E27FC236}">
                <a16:creationId xmlns:a16="http://schemas.microsoft.com/office/drawing/2014/main" id="{31523671-AFC7-05FC-0E55-6E383871E5D1}"/>
              </a:ext>
            </a:extLst>
          </p:cNvPr>
          <p:cNvSpPr txBox="1"/>
          <p:nvPr/>
        </p:nvSpPr>
        <p:spPr>
          <a:xfrm>
            <a:off x="7049678" y="2780928"/>
            <a:ext cx="3647770" cy="160043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汉仪粗简黑简" panose="00020600040101010101" charset="-122"/>
              </a:rPr>
              <a:t>Third, the value of $100 dollars can be split into two $50 denomination dollars, which in reality means exchanging change bills. This reflects the third characteristic of homogenized tokens:: </a:t>
            </a:r>
            <a:r>
              <a:rPr kumimoji="0" lang="zh-CN" altLang="en-US" sz="1400" b="1" i="0" u="none" strike="noStrike" kern="1200" cap="none" spc="0" normalizeH="0" baseline="0" noProof="0" dirty="0">
                <a:ln>
                  <a:noFill/>
                </a:ln>
                <a:solidFill>
                  <a:srgbClr val="FF0000"/>
                </a:solidFill>
                <a:effectLst/>
                <a:uLnTx/>
                <a:uFillTx/>
                <a:latin typeface="汉仪粗简黑简" panose="00020600040101010101" charset="-122"/>
                <a:ea typeface="汉仪粗简黑简" panose="00020600040101010101" charset="-122"/>
                <a:cs typeface="汉仪粗简黑简" panose="00020600040101010101" charset="-122"/>
              </a:rPr>
              <a:t>the value can be split.</a:t>
            </a:r>
          </a:p>
        </p:txBody>
      </p:sp>
    </p:spTree>
    <p:custDataLst>
      <p:tags r:id="rId1"/>
    </p:custDataLst>
    <p:extLst>
      <p:ext uri="{BB962C8B-B14F-4D97-AF65-F5344CB8AC3E}">
        <p14:creationId xmlns:p14="http://schemas.microsoft.com/office/powerpoint/2010/main" val="3915277197"/>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263352" y="301878"/>
              <a:ext cx="3305713" cy="584775"/>
            </a:xfrm>
            <a:prstGeom prst="rect">
              <a:avLst/>
            </a:prstGeom>
            <a:noFill/>
          </p:spPr>
          <p:txBody>
            <a:bodyPr wrap="none" rtlCol="0">
              <a:spAutoFit/>
            </a:bodyPr>
            <a:lstStyle/>
            <a:p>
              <a:pPr algn="ctr"/>
              <a:r>
                <a:rPr lang="en-US" altLang="zh-CN" sz="3200" b="1" dirty="0">
                  <a:solidFill>
                    <a:schemeClr val="bg1">
                      <a:lumMod val="85000"/>
                    </a:schemeClr>
                  </a:solidFill>
                  <a:latin typeface="Times New Roman" panose="02020603050405020304" pitchFamily="18" charset="0"/>
                  <a:cs typeface="Times New Roman" panose="02020603050405020304" pitchFamily="18" charset="0"/>
                  <a:sym typeface="+mn-lt"/>
                </a:rPr>
                <a:t>Definition of NFT</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5" name="文本框 4">
            <a:extLst>
              <a:ext uri="{FF2B5EF4-FFF2-40B4-BE49-F238E27FC236}">
                <a16:creationId xmlns:a16="http://schemas.microsoft.com/office/drawing/2014/main" id="{070F1B70-B9D1-C25B-C626-FE83DC37A20B}"/>
              </a:ext>
            </a:extLst>
          </p:cNvPr>
          <p:cNvSpPr txBox="1"/>
          <p:nvPr/>
        </p:nvSpPr>
        <p:spPr>
          <a:xfrm>
            <a:off x="116262" y="2207663"/>
            <a:ext cx="11783690"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汉仪粗简黑简" panose="00020600040101010101" charset="-122"/>
                <a:sym typeface="+mn-ea"/>
              </a:rPr>
              <a:t>NFT stands for (Non-Fungible Token), which is indivisible, irreplaceable and unique.</a:t>
            </a:r>
          </a:p>
        </p:txBody>
      </p:sp>
      <p:sp>
        <p:nvSpPr>
          <p:cNvPr id="7" name="文本框 6">
            <a:extLst>
              <a:ext uri="{FF2B5EF4-FFF2-40B4-BE49-F238E27FC236}">
                <a16:creationId xmlns:a16="http://schemas.microsoft.com/office/drawing/2014/main" id="{2548E39C-379D-C5D8-C316-E1A57D8BA67A}"/>
              </a:ext>
            </a:extLst>
          </p:cNvPr>
          <p:cNvSpPr txBox="1"/>
          <p:nvPr/>
        </p:nvSpPr>
        <p:spPr>
          <a:xfrm>
            <a:off x="204155" y="4486665"/>
            <a:ext cx="1178368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汉仪粗简黑简" panose="00020600040101010101" charset="-122"/>
                <a:sym typeface="+mn-ea"/>
              </a:rPr>
              <a:t>Human speaking: an anti-copying, anti-cheating technology</a:t>
            </a:r>
          </a:p>
        </p:txBody>
      </p:sp>
    </p:spTree>
    <p:custDataLst>
      <p:tags r:id="rId1"/>
    </p:custDataLst>
    <p:extLst>
      <p:ext uri="{BB962C8B-B14F-4D97-AF65-F5344CB8AC3E}">
        <p14:creationId xmlns:p14="http://schemas.microsoft.com/office/powerpoint/2010/main" val="194894617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6EC6475-A6A4-B5CF-8961-C7A710E895DE}"/>
              </a:ext>
            </a:extLst>
          </p:cNvPr>
          <p:cNvSpPr txBox="1"/>
          <p:nvPr/>
        </p:nvSpPr>
        <p:spPr>
          <a:xfrm>
            <a:off x="455712" y="224566"/>
            <a:ext cx="6096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b="1" dirty="0">
                <a:solidFill>
                  <a:schemeClr val="bg1">
                    <a:lumMod val="85000"/>
                  </a:schemeClr>
                </a:solidFill>
                <a:latin typeface="Times New Roman" panose="02020603050405020304" pitchFamily="18" charset="0"/>
                <a:cs typeface="Times New Roman" panose="02020603050405020304" pitchFamily="18" charset="0"/>
              </a:rPr>
              <a:t>Three</a:t>
            </a:r>
            <a:r>
              <a:rPr lang="zh-CN" altLang="en-US" sz="5400" b="1" dirty="0">
                <a:solidFill>
                  <a:schemeClr val="bg1">
                    <a:lumMod val="85000"/>
                  </a:schemeClr>
                </a:solidFill>
                <a:latin typeface="Times New Roman" panose="02020603050405020304" pitchFamily="18" charset="0"/>
                <a:cs typeface="Times New Roman" panose="02020603050405020304" pitchFamily="18" charset="0"/>
              </a:rPr>
              <a:t> </a:t>
            </a:r>
            <a:r>
              <a:rPr lang="en-US" altLang="zh-CN" sz="5400" b="1" dirty="0">
                <a:solidFill>
                  <a:schemeClr val="bg1">
                    <a:lumMod val="85000"/>
                  </a:schemeClr>
                </a:solidFill>
                <a:latin typeface="Times New Roman" panose="02020603050405020304" pitchFamily="18" charset="0"/>
                <a:cs typeface="Times New Roman" panose="02020603050405020304" pitchFamily="18" charset="0"/>
              </a:rPr>
              <a:t>properties</a:t>
            </a:r>
            <a:endParaRPr lang="zh-CN" altLang="en-US" sz="5400" b="1"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8" name="椭圆 1">
            <a:extLst>
              <a:ext uri="{FF2B5EF4-FFF2-40B4-BE49-F238E27FC236}">
                <a16:creationId xmlns:a16="http://schemas.microsoft.com/office/drawing/2014/main" id="{CE8CCFFF-75A0-3401-C009-CB80669B1C79}"/>
              </a:ext>
            </a:extLst>
          </p:cNvPr>
          <p:cNvSpPr>
            <a:spLocks noChangeArrowheads="1"/>
          </p:cNvSpPr>
          <p:nvPr/>
        </p:nvSpPr>
        <p:spPr bwMode="auto">
          <a:xfrm>
            <a:off x="3647728" y="2094291"/>
            <a:ext cx="4383088" cy="4383088"/>
          </a:xfrm>
          <a:prstGeom prst="ellipse">
            <a:avLst/>
          </a:prstGeom>
          <a:noFill/>
          <a:ln w="38100">
            <a:solidFill>
              <a:srgbClr val="37BBED"/>
            </a:solidFill>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latin typeface="+mn-lt"/>
              <a:ea typeface="+mn-ea"/>
              <a:cs typeface="+mn-ea"/>
              <a:sym typeface="+mn-lt"/>
            </a:endParaRPr>
          </a:p>
        </p:txBody>
      </p:sp>
      <p:sp useBgFill="1">
        <p:nvSpPr>
          <p:cNvPr id="49" name="椭圆 2">
            <a:extLst>
              <a:ext uri="{FF2B5EF4-FFF2-40B4-BE49-F238E27FC236}">
                <a16:creationId xmlns:a16="http://schemas.microsoft.com/office/drawing/2014/main" id="{821A6DB2-38C0-9D0A-50C7-3C6BDD2FACB5}"/>
              </a:ext>
            </a:extLst>
          </p:cNvPr>
          <p:cNvSpPr>
            <a:spLocks noChangeArrowheads="1"/>
          </p:cNvSpPr>
          <p:nvPr/>
        </p:nvSpPr>
        <p:spPr bwMode="auto">
          <a:xfrm>
            <a:off x="2844453" y="3704016"/>
            <a:ext cx="1608138" cy="1608138"/>
          </a:xfrm>
          <a:prstGeom prst="ellipse">
            <a:avLst/>
          </a:prstGeom>
          <a:ln w="9525">
            <a:solidFill>
              <a:srgbClr val="37BBED"/>
            </a:solidFill>
            <a:round/>
            <a:headEnd/>
            <a:tailEnd/>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latin typeface="+mn-lt"/>
              <a:ea typeface="+mn-ea"/>
              <a:cs typeface="+mn-ea"/>
              <a:sym typeface="+mn-lt"/>
            </a:endParaRPr>
          </a:p>
        </p:txBody>
      </p:sp>
      <p:sp useBgFill="1">
        <p:nvSpPr>
          <p:cNvPr id="50" name="椭圆 11">
            <a:extLst>
              <a:ext uri="{FF2B5EF4-FFF2-40B4-BE49-F238E27FC236}">
                <a16:creationId xmlns:a16="http://schemas.microsoft.com/office/drawing/2014/main" id="{27012EE6-93CB-D5EE-9946-0A9E347DCC44}"/>
              </a:ext>
            </a:extLst>
          </p:cNvPr>
          <p:cNvSpPr>
            <a:spLocks noChangeArrowheads="1"/>
          </p:cNvSpPr>
          <p:nvPr/>
        </p:nvSpPr>
        <p:spPr bwMode="auto">
          <a:xfrm>
            <a:off x="5492403" y="1291016"/>
            <a:ext cx="1608138" cy="1608138"/>
          </a:xfrm>
          <a:prstGeom prst="ellipse">
            <a:avLst/>
          </a:prstGeom>
          <a:ln w="9525">
            <a:solidFill>
              <a:srgbClr val="37BBED"/>
            </a:solidFill>
            <a:round/>
            <a:headEnd/>
            <a:tailEnd/>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latin typeface="+mn-lt"/>
              <a:ea typeface="+mn-ea"/>
              <a:cs typeface="+mn-ea"/>
              <a:sym typeface="+mn-lt"/>
            </a:endParaRPr>
          </a:p>
        </p:txBody>
      </p:sp>
      <p:sp useBgFill="1">
        <p:nvSpPr>
          <p:cNvPr id="51" name="椭圆 12">
            <a:extLst>
              <a:ext uri="{FF2B5EF4-FFF2-40B4-BE49-F238E27FC236}">
                <a16:creationId xmlns:a16="http://schemas.microsoft.com/office/drawing/2014/main" id="{6EB83A23-3CB3-0455-FE94-B99DD501C156}"/>
              </a:ext>
            </a:extLst>
          </p:cNvPr>
          <p:cNvSpPr>
            <a:spLocks noChangeArrowheads="1"/>
          </p:cNvSpPr>
          <p:nvPr/>
        </p:nvSpPr>
        <p:spPr bwMode="auto">
          <a:xfrm>
            <a:off x="6422678" y="4823204"/>
            <a:ext cx="1608138" cy="1608137"/>
          </a:xfrm>
          <a:prstGeom prst="ellipse">
            <a:avLst/>
          </a:prstGeom>
          <a:ln w="9525">
            <a:solidFill>
              <a:srgbClr val="37BBED"/>
            </a:solidFill>
            <a:round/>
            <a:headEnd/>
            <a:tailEnd/>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latin typeface="+mn-lt"/>
              <a:ea typeface="+mn-ea"/>
              <a:cs typeface="+mn-ea"/>
              <a:sym typeface="+mn-lt"/>
            </a:endParaRPr>
          </a:p>
        </p:txBody>
      </p:sp>
      <p:sp>
        <p:nvSpPr>
          <p:cNvPr id="52" name="Freeform 116">
            <a:extLst>
              <a:ext uri="{FF2B5EF4-FFF2-40B4-BE49-F238E27FC236}">
                <a16:creationId xmlns:a16="http://schemas.microsoft.com/office/drawing/2014/main" id="{56927028-2A9E-A3AF-B094-BBDC91746C46}"/>
              </a:ext>
            </a:extLst>
          </p:cNvPr>
          <p:cNvSpPr>
            <a:spLocks noEditPoints="1"/>
          </p:cNvSpPr>
          <p:nvPr/>
        </p:nvSpPr>
        <p:spPr bwMode="auto">
          <a:xfrm>
            <a:off x="3206403" y="4286629"/>
            <a:ext cx="884238" cy="512762"/>
          </a:xfrm>
          <a:custGeom>
            <a:avLst/>
            <a:gdLst>
              <a:gd name="T0" fmla="*/ 2147483646 w 272"/>
              <a:gd name="T1" fmla="*/ 2147483646 h 158"/>
              <a:gd name="T2" fmla="*/ 2147483646 w 272"/>
              <a:gd name="T3" fmla="*/ 2147483646 h 158"/>
              <a:gd name="T4" fmla="*/ 2147483646 w 272"/>
              <a:gd name="T5" fmla="*/ 2147483646 h 158"/>
              <a:gd name="T6" fmla="*/ 2147483646 w 272"/>
              <a:gd name="T7" fmla="*/ 2147483646 h 158"/>
              <a:gd name="T8" fmla="*/ 2147483646 w 272"/>
              <a:gd name="T9" fmla="*/ 2147483646 h 158"/>
              <a:gd name="T10" fmla="*/ 2147483646 w 272"/>
              <a:gd name="T11" fmla="*/ 2147483646 h 158"/>
              <a:gd name="T12" fmla="*/ 2147483646 w 272"/>
              <a:gd name="T13" fmla="*/ 2147483646 h 158"/>
              <a:gd name="T14" fmla="*/ 2147483646 w 272"/>
              <a:gd name="T15" fmla="*/ 2147483646 h 158"/>
              <a:gd name="T16" fmla="*/ 2147483646 w 272"/>
              <a:gd name="T17" fmla="*/ 2147483646 h 158"/>
              <a:gd name="T18" fmla="*/ 2147483646 w 272"/>
              <a:gd name="T19" fmla="*/ 2147483646 h 158"/>
              <a:gd name="T20" fmla="*/ 2147483646 w 272"/>
              <a:gd name="T21" fmla="*/ 2147483646 h 158"/>
              <a:gd name="T22" fmla="*/ 2147483646 w 272"/>
              <a:gd name="T23" fmla="*/ 2147483646 h 158"/>
              <a:gd name="T24" fmla="*/ 2147483646 w 272"/>
              <a:gd name="T25" fmla="*/ 2147483646 h 158"/>
              <a:gd name="T26" fmla="*/ 2147483646 w 272"/>
              <a:gd name="T27" fmla="*/ 2147483646 h 158"/>
              <a:gd name="T28" fmla="*/ 2147483646 w 272"/>
              <a:gd name="T29" fmla="*/ 2147483646 h 158"/>
              <a:gd name="T30" fmla="*/ 2147483646 w 272"/>
              <a:gd name="T31" fmla="*/ 2147483646 h 158"/>
              <a:gd name="T32" fmla="*/ 2147483646 w 272"/>
              <a:gd name="T33" fmla="*/ 2147483646 h 158"/>
              <a:gd name="T34" fmla="*/ 2147483646 w 272"/>
              <a:gd name="T35" fmla="*/ 2147483646 h 158"/>
              <a:gd name="T36" fmla="*/ 2147483646 w 272"/>
              <a:gd name="T37" fmla="*/ 2147483646 h 158"/>
              <a:gd name="T38" fmla="*/ 2147483646 w 272"/>
              <a:gd name="T39" fmla="*/ 2147483646 h 158"/>
              <a:gd name="T40" fmla="*/ 2147483646 w 272"/>
              <a:gd name="T41" fmla="*/ 2147483646 h 158"/>
              <a:gd name="T42" fmla="*/ 2147483646 w 272"/>
              <a:gd name="T43" fmla="*/ 2147483646 h 158"/>
              <a:gd name="T44" fmla="*/ 2147483646 w 272"/>
              <a:gd name="T45" fmla="*/ 2147483646 h 158"/>
              <a:gd name="T46" fmla="*/ 2147483646 w 272"/>
              <a:gd name="T47" fmla="*/ 2147483646 h 158"/>
              <a:gd name="T48" fmla="*/ 2147483646 w 272"/>
              <a:gd name="T49" fmla="*/ 2147483646 h 158"/>
              <a:gd name="T50" fmla="*/ 2147483646 w 272"/>
              <a:gd name="T51" fmla="*/ 2147483646 h 158"/>
              <a:gd name="T52" fmla="*/ 2147483646 w 272"/>
              <a:gd name="T53" fmla="*/ 2147483646 h 158"/>
              <a:gd name="T54" fmla="*/ 2147483646 w 272"/>
              <a:gd name="T55" fmla="*/ 2147483646 h 158"/>
              <a:gd name="T56" fmla="*/ 2147483646 w 272"/>
              <a:gd name="T57" fmla="*/ 2147483646 h 158"/>
              <a:gd name="T58" fmla="*/ 2147483646 w 272"/>
              <a:gd name="T59" fmla="*/ 2147483646 h 158"/>
              <a:gd name="T60" fmla="*/ 2147483646 w 272"/>
              <a:gd name="T61" fmla="*/ 2147483646 h 158"/>
              <a:gd name="T62" fmla="*/ 2147483646 w 272"/>
              <a:gd name="T63" fmla="*/ 2147483646 h 158"/>
              <a:gd name="T64" fmla="*/ 2147483646 w 272"/>
              <a:gd name="T65" fmla="*/ 2147483646 h 158"/>
              <a:gd name="T66" fmla="*/ 2147483646 w 272"/>
              <a:gd name="T67" fmla="*/ 2147483646 h 158"/>
              <a:gd name="T68" fmla="*/ 2147483646 w 272"/>
              <a:gd name="T69" fmla="*/ 2147483646 h 158"/>
              <a:gd name="T70" fmla="*/ 2147483646 w 272"/>
              <a:gd name="T71" fmla="*/ 2147483646 h 158"/>
              <a:gd name="T72" fmla="*/ 2147483646 w 272"/>
              <a:gd name="T73" fmla="*/ 2147483646 h 158"/>
              <a:gd name="T74" fmla="*/ 2147483646 w 272"/>
              <a:gd name="T75" fmla="*/ 2147483646 h 158"/>
              <a:gd name="T76" fmla="*/ 2147483646 w 272"/>
              <a:gd name="T77" fmla="*/ 2147483646 h 158"/>
              <a:gd name="T78" fmla="*/ 2147483646 w 272"/>
              <a:gd name="T79" fmla="*/ 0 h 158"/>
              <a:gd name="T80" fmla="*/ 2147483646 w 272"/>
              <a:gd name="T81" fmla="*/ 2147483646 h 158"/>
              <a:gd name="T82" fmla="*/ 2147483646 w 272"/>
              <a:gd name="T83" fmla="*/ 2147483646 h 158"/>
              <a:gd name="T84" fmla="*/ 2147483646 w 272"/>
              <a:gd name="T85" fmla="*/ 2147483646 h 158"/>
              <a:gd name="T86" fmla="*/ 2147483646 w 272"/>
              <a:gd name="T87" fmla="*/ 2147483646 h 158"/>
              <a:gd name="T88" fmla="*/ 2147483646 w 272"/>
              <a:gd name="T89" fmla="*/ 2147483646 h 158"/>
              <a:gd name="T90" fmla="*/ 2147483646 w 272"/>
              <a:gd name="T91" fmla="*/ 2147483646 h 158"/>
              <a:gd name="T92" fmla="*/ 2147483646 w 272"/>
              <a:gd name="T93" fmla="*/ 2147483646 h 158"/>
              <a:gd name="T94" fmla="*/ 2147483646 w 272"/>
              <a:gd name="T95" fmla="*/ 2147483646 h 158"/>
              <a:gd name="T96" fmla="*/ 2147483646 w 272"/>
              <a:gd name="T97" fmla="*/ 2147483646 h 158"/>
              <a:gd name="T98" fmla="*/ 2147483646 w 272"/>
              <a:gd name="T99" fmla="*/ 2147483646 h 158"/>
              <a:gd name="T100" fmla="*/ 2147483646 w 272"/>
              <a:gd name="T101" fmla="*/ 2147483646 h 158"/>
              <a:gd name="T102" fmla="*/ 2147483646 w 272"/>
              <a:gd name="T103" fmla="*/ 2147483646 h 158"/>
              <a:gd name="T104" fmla="*/ 2147483646 w 272"/>
              <a:gd name="T105" fmla="*/ 2147483646 h 158"/>
              <a:gd name="T106" fmla="*/ 2147483646 w 272"/>
              <a:gd name="T107" fmla="*/ 2147483646 h 158"/>
              <a:gd name="T108" fmla="*/ 2147483646 w 272"/>
              <a:gd name="T109" fmla="*/ 2147483646 h 158"/>
              <a:gd name="T110" fmla="*/ 2147483646 w 272"/>
              <a:gd name="T111" fmla="*/ 2147483646 h 158"/>
              <a:gd name="T112" fmla="*/ 2147483646 w 272"/>
              <a:gd name="T113" fmla="*/ 2147483646 h 158"/>
              <a:gd name="T114" fmla="*/ 2147483646 w 272"/>
              <a:gd name="T115" fmla="*/ 2147483646 h 158"/>
              <a:gd name="T116" fmla="*/ 2147483646 w 272"/>
              <a:gd name="T117" fmla="*/ 2147483646 h 1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2" h="158">
                <a:moveTo>
                  <a:pt x="238" y="36"/>
                </a:moveTo>
                <a:lnTo>
                  <a:pt x="238" y="36"/>
                </a:lnTo>
                <a:lnTo>
                  <a:pt x="246" y="40"/>
                </a:lnTo>
                <a:lnTo>
                  <a:pt x="252" y="44"/>
                </a:lnTo>
                <a:lnTo>
                  <a:pt x="258" y="50"/>
                </a:lnTo>
                <a:lnTo>
                  <a:pt x="262" y="58"/>
                </a:lnTo>
                <a:lnTo>
                  <a:pt x="266" y="66"/>
                </a:lnTo>
                <a:lnTo>
                  <a:pt x="270" y="76"/>
                </a:lnTo>
                <a:lnTo>
                  <a:pt x="272" y="86"/>
                </a:lnTo>
                <a:lnTo>
                  <a:pt x="272" y="96"/>
                </a:lnTo>
                <a:lnTo>
                  <a:pt x="272" y="110"/>
                </a:lnTo>
                <a:lnTo>
                  <a:pt x="268" y="122"/>
                </a:lnTo>
                <a:lnTo>
                  <a:pt x="242" y="126"/>
                </a:lnTo>
                <a:lnTo>
                  <a:pt x="214" y="126"/>
                </a:lnTo>
                <a:lnTo>
                  <a:pt x="214" y="120"/>
                </a:lnTo>
                <a:lnTo>
                  <a:pt x="212" y="100"/>
                </a:lnTo>
                <a:lnTo>
                  <a:pt x="216" y="102"/>
                </a:lnTo>
                <a:lnTo>
                  <a:pt x="220" y="104"/>
                </a:lnTo>
                <a:lnTo>
                  <a:pt x="220" y="108"/>
                </a:lnTo>
                <a:lnTo>
                  <a:pt x="226" y="108"/>
                </a:lnTo>
                <a:lnTo>
                  <a:pt x="226" y="104"/>
                </a:lnTo>
                <a:lnTo>
                  <a:pt x="232" y="102"/>
                </a:lnTo>
                <a:lnTo>
                  <a:pt x="234" y="100"/>
                </a:lnTo>
                <a:lnTo>
                  <a:pt x="238" y="96"/>
                </a:lnTo>
                <a:lnTo>
                  <a:pt x="238" y="90"/>
                </a:lnTo>
                <a:lnTo>
                  <a:pt x="236" y="84"/>
                </a:lnTo>
                <a:lnTo>
                  <a:pt x="234" y="80"/>
                </a:lnTo>
                <a:lnTo>
                  <a:pt x="228" y="74"/>
                </a:lnTo>
                <a:lnTo>
                  <a:pt x="222" y="70"/>
                </a:lnTo>
                <a:lnTo>
                  <a:pt x="220" y="66"/>
                </a:lnTo>
                <a:lnTo>
                  <a:pt x="222" y="64"/>
                </a:lnTo>
                <a:lnTo>
                  <a:pt x="224" y="64"/>
                </a:lnTo>
                <a:lnTo>
                  <a:pt x="224" y="68"/>
                </a:lnTo>
                <a:lnTo>
                  <a:pt x="224" y="70"/>
                </a:lnTo>
                <a:lnTo>
                  <a:pt x="236" y="70"/>
                </a:lnTo>
                <a:lnTo>
                  <a:pt x="236" y="68"/>
                </a:lnTo>
                <a:lnTo>
                  <a:pt x="236" y="64"/>
                </a:lnTo>
                <a:lnTo>
                  <a:pt x="234" y="60"/>
                </a:lnTo>
                <a:lnTo>
                  <a:pt x="230" y="58"/>
                </a:lnTo>
                <a:lnTo>
                  <a:pt x="226" y="56"/>
                </a:lnTo>
                <a:lnTo>
                  <a:pt x="226" y="54"/>
                </a:lnTo>
                <a:lnTo>
                  <a:pt x="220" y="54"/>
                </a:lnTo>
                <a:lnTo>
                  <a:pt x="220" y="56"/>
                </a:lnTo>
                <a:lnTo>
                  <a:pt x="216" y="58"/>
                </a:lnTo>
                <a:lnTo>
                  <a:pt x="212" y="60"/>
                </a:lnTo>
                <a:lnTo>
                  <a:pt x="210" y="64"/>
                </a:lnTo>
                <a:lnTo>
                  <a:pt x="208" y="68"/>
                </a:lnTo>
                <a:lnTo>
                  <a:pt x="210" y="74"/>
                </a:lnTo>
                <a:lnTo>
                  <a:pt x="214" y="80"/>
                </a:lnTo>
                <a:lnTo>
                  <a:pt x="220" y="84"/>
                </a:lnTo>
                <a:lnTo>
                  <a:pt x="224" y="88"/>
                </a:lnTo>
                <a:lnTo>
                  <a:pt x="224" y="94"/>
                </a:lnTo>
                <a:lnTo>
                  <a:pt x="224" y="96"/>
                </a:lnTo>
                <a:lnTo>
                  <a:pt x="222" y="96"/>
                </a:lnTo>
                <a:lnTo>
                  <a:pt x="220" y="96"/>
                </a:lnTo>
                <a:lnTo>
                  <a:pt x="220" y="90"/>
                </a:lnTo>
                <a:lnTo>
                  <a:pt x="220" y="86"/>
                </a:lnTo>
                <a:lnTo>
                  <a:pt x="210" y="86"/>
                </a:lnTo>
                <a:lnTo>
                  <a:pt x="202" y="68"/>
                </a:lnTo>
                <a:lnTo>
                  <a:pt x="196" y="58"/>
                </a:lnTo>
                <a:lnTo>
                  <a:pt x="190" y="50"/>
                </a:lnTo>
                <a:lnTo>
                  <a:pt x="196" y="42"/>
                </a:lnTo>
                <a:lnTo>
                  <a:pt x="206" y="36"/>
                </a:lnTo>
                <a:lnTo>
                  <a:pt x="206" y="28"/>
                </a:lnTo>
                <a:lnTo>
                  <a:pt x="208" y="28"/>
                </a:lnTo>
                <a:lnTo>
                  <a:pt x="198" y="6"/>
                </a:lnTo>
                <a:lnTo>
                  <a:pt x="212" y="2"/>
                </a:lnTo>
                <a:lnTo>
                  <a:pt x="214" y="10"/>
                </a:lnTo>
                <a:lnTo>
                  <a:pt x="218" y="2"/>
                </a:lnTo>
                <a:lnTo>
                  <a:pt x="230" y="4"/>
                </a:lnTo>
                <a:lnTo>
                  <a:pt x="228" y="12"/>
                </a:lnTo>
                <a:lnTo>
                  <a:pt x="236" y="2"/>
                </a:lnTo>
                <a:lnTo>
                  <a:pt x="246" y="8"/>
                </a:lnTo>
                <a:lnTo>
                  <a:pt x="236" y="28"/>
                </a:lnTo>
                <a:lnTo>
                  <a:pt x="238" y="28"/>
                </a:lnTo>
                <a:lnTo>
                  <a:pt x="238" y="36"/>
                </a:lnTo>
                <a:close/>
                <a:moveTo>
                  <a:pt x="64" y="36"/>
                </a:moveTo>
                <a:lnTo>
                  <a:pt x="64" y="36"/>
                </a:lnTo>
                <a:lnTo>
                  <a:pt x="76" y="42"/>
                </a:lnTo>
                <a:lnTo>
                  <a:pt x="84" y="52"/>
                </a:lnTo>
                <a:lnTo>
                  <a:pt x="74" y="66"/>
                </a:lnTo>
                <a:lnTo>
                  <a:pt x="68" y="84"/>
                </a:lnTo>
                <a:lnTo>
                  <a:pt x="62" y="102"/>
                </a:lnTo>
                <a:lnTo>
                  <a:pt x="62" y="120"/>
                </a:lnTo>
                <a:lnTo>
                  <a:pt x="62" y="126"/>
                </a:lnTo>
                <a:lnTo>
                  <a:pt x="34" y="126"/>
                </a:lnTo>
                <a:lnTo>
                  <a:pt x="4" y="122"/>
                </a:lnTo>
                <a:lnTo>
                  <a:pt x="2" y="110"/>
                </a:lnTo>
                <a:lnTo>
                  <a:pt x="0" y="96"/>
                </a:lnTo>
                <a:lnTo>
                  <a:pt x="0" y="86"/>
                </a:lnTo>
                <a:lnTo>
                  <a:pt x="2" y="76"/>
                </a:lnTo>
                <a:lnTo>
                  <a:pt x="10" y="60"/>
                </a:lnTo>
                <a:lnTo>
                  <a:pt x="20" y="46"/>
                </a:lnTo>
                <a:lnTo>
                  <a:pt x="26" y="40"/>
                </a:lnTo>
                <a:lnTo>
                  <a:pt x="32" y="36"/>
                </a:lnTo>
                <a:lnTo>
                  <a:pt x="32" y="28"/>
                </a:lnTo>
                <a:lnTo>
                  <a:pt x="34" y="28"/>
                </a:lnTo>
                <a:lnTo>
                  <a:pt x="24" y="6"/>
                </a:lnTo>
                <a:lnTo>
                  <a:pt x="38" y="2"/>
                </a:lnTo>
                <a:lnTo>
                  <a:pt x="40" y="10"/>
                </a:lnTo>
                <a:lnTo>
                  <a:pt x="44" y="2"/>
                </a:lnTo>
                <a:lnTo>
                  <a:pt x="56" y="4"/>
                </a:lnTo>
                <a:lnTo>
                  <a:pt x="54" y="12"/>
                </a:lnTo>
                <a:lnTo>
                  <a:pt x="62" y="2"/>
                </a:lnTo>
                <a:lnTo>
                  <a:pt x="72" y="8"/>
                </a:lnTo>
                <a:lnTo>
                  <a:pt x="64" y="28"/>
                </a:lnTo>
                <a:lnTo>
                  <a:pt x="64" y="36"/>
                </a:lnTo>
                <a:close/>
                <a:moveTo>
                  <a:pt x="62" y="70"/>
                </a:moveTo>
                <a:lnTo>
                  <a:pt x="62" y="70"/>
                </a:lnTo>
                <a:lnTo>
                  <a:pt x="62" y="68"/>
                </a:lnTo>
                <a:lnTo>
                  <a:pt x="62" y="64"/>
                </a:lnTo>
                <a:lnTo>
                  <a:pt x="60" y="60"/>
                </a:lnTo>
                <a:lnTo>
                  <a:pt x="56" y="58"/>
                </a:lnTo>
                <a:lnTo>
                  <a:pt x="52" y="56"/>
                </a:lnTo>
                <a:lnTo>
                  <a:pt x="52" y="54"/>
                </a:lnTo>
                <a:lnTo>
                  <a:pt x="46" y="54"/>
                </a:lnTo>
                <a:lnTo>
                  <a:pt x="46" y="56"/>
                </a:lnTo>
                <a:lnTo>
                  <a:pt x="42" y="58"/>
                </a:lnTo>
                <a:lnTo>
                  <a:pt x="38" y="60"/>
                </a:lnTo>
                <a:lnTo>
                  <a:pt x="36" y="64"/>
                </a:lnTo>
                <a:lnTo>
                  <a:pt x="36" y="68"/>
                </a:lnTo>
                <a:lnTo>
                  <a:pt x="36" y="74"/>
                </a:lnTo>
                <a:lnTo>
                  <a:pt x="40" y="80"/>
                </a:lnTo>
                <a:lnTo>
                  <a:pt x="48" y="84"/>
                </a:lnTo>
                <a:lnTo>
                  <a:pt x="50" y="88"/>
                </a:lnTo>
                <a:lnTo>
                  <a:pt x="52" y="94"/>
                </a:lnTo>
                <a:lnTo>
                  <a:pt x="50" y="96"/>
                </a:lnTo>
                <a:lnTo>
                  <a:pt x="48" y="96"/>
                </a:lnTo>
                <a:lnTo>
                  <a:pt x="46" y="90"/>
                </a:lnTo>
                <a:lnTo>
                  <a:pt x="46" y="86"/>
                </a:lnTo>
                <a:lnTo>
                  <a:pt x="36" y="86"/>
                </a:lnTo>
                <a:lnTo>
                  <a:pt x="36" y="90"/>
                </a:lnTo>
                <a:lnTo>
                  <a:pt x="36" y="96"/>
                </a:lnTo>
                <a:lnTo>
                  <a:pt x="38" y="100"/>
                </a:lnTo>
                <a:lnTo>
                  <a:pt x="42" y="102"/>
                </a:lnTo>
                <a:lnTo>
                  <a:pt x="46" y="104"/>
                </a:lnTo>
                <a:lnTo>
                  <a:pt x="46" y="108"/>
                </a:lnTo>
                <a:lnTo>
                  <a:pt x="52" y="108"/>
                </a:lnTo>
                <a:lnTo>
                  <a:pt x="52" y="104"/>
                </a:lnTo>
                <a:lnTo>
                  <a:pt x="58" y="102"/>
                </a:lnTo>
                <a:lnTo>
                  <a:pt x="62" y="100"/>
                </a:lnTo>
                <a:lnTo>
                  <a:pt x="64" y="96"/>
                </a:lnTo>
                <a:lnTo>
                  <a:pt x="64" y="90"/>
                </a:lnTo>
                <a:lnTo>
                  <a:pt x="64" y="84"/>
                </a:lnTo>
                <a:lnTo>
                  <a:pt x="60" y="80"/>
                </a:lnTo>
                <a:lnTo>
                  <a:pt x="54" y="74"/>
                </a:lnTo>
                <a:lnTo>
                  <a:pt x="48" y="70"/>
                </a:lnTo>
                <a:lnTo>
                  <a:pt x="48" y="66"/>
                </a:lnTo>
                <a:lnTo>
                  <a:pt x="48" y="64"/>
                </a:lnTo>
                <a:lnTo>
                  <a:pt x="50" y="64"/>
                </a:lnTo>
                <a:lnTo>
                  <a:pt x="52" y="68"/>
                </a:lnTo>
                <a:lnTo>
                  <a:pt x="52" y="70"/>
                </a:lnTo>
                <a:lnTo>
                  <a:pt x="62" y="70"/>
                </a:lnTo>
                <a:close/>
                <a:moveTo>
                  <a:pt x="156" y="42"/>
                </a:moveTo>
                <a:lnTo>
                  <a:pt x="156" y="34"/>
                </a:lnTo>
                <a:lnTo>
                  <a:pt x="168" y="6"/>
                </a:lnTo>
                <a:lnTo>
                  <a:pt x="154" y="0"/>
                </a:lnTo>
                <a:lnTo>
                  <a:pt x="144" y="14"/>
                </a:lnTo>
                <a:lnTo>
                  <a:pt x="146" y="2"/>
                </a:lnTo>
                <a:lnTo>
                  <a:pt x="132" y="0"/>
                </a:lnTo>
                <a:lnTo>
                  <a:pt x="126" y="10"/>
                </a:lnTo>
                <a:lnTo>
                  <a:pt x="122" y="2"/>
                </a:lnTo>
                <a:lnTo>
                  <a:pt x="106" y="6"/>
                </a:lnTo>
                <a:lnTo>
                  <a:pt x="118" y="34"/>
                </a:lnTo>
                <a:lnTo>
                  <a:pt x="116" y="34"/>
                </a:lnTo>
                <a:lnTo>
                  <a:pt x="116" y="44"/>
                </a:lnTo>
                <a:lnTo>
                  <a:pt x="106" y="50"/>
                </a:lnTo>
                <a:lnTo>
                  <a:pt x="100" y="56"/>
                </a:lnTo>
                <a:lnTo>
                  <a:pt x="92" y="64"/>
                </a:lnTo>
                <a:lnTo>
                  <a:pt x="86" y="74"/>
                </a:lnTo>
                <a:lnTo>
                  <a:pt x="82" y="84"/>
                </a:lnTo>
                <a:lnTo>
                  <a:pt x="78" y="96"/>
                </a:lnTo>
                <a:lnTo>
                  <a:pt x="76" y="108"/>
                </a:lnTo>
                <a:lnTo>
                  <a:pt x="76" y="120"/>
                </a:lnTo>
                <a:lnTo>
                  <a:pt x="76" y="138"/>
                </a:lnTo>
                <a:lnTo>
                  <a:pt x="80" y="152"/>
                </a:lnTo>
                <a:lnTo>
                  <a:pt x="110" y="158"/>
                </a:lnTo>
                <a:lnTo>
                  <a:pt x="138" y="158"/>
                </a:lnTo>
                <a:lnTo>
                  <a:pt x="166" y="158"/>
                </a:lnTo>
                <a:lnTo>
                  <a:pt x="196" y="152"/>
                </a:lnTo>
                <a:lnTo>
                  <a:pt x="200" y="138"/>
                </a:lnTo>
                <a:lnTo>
                  <a:pt x="200" y="120"/>
                </a:lnTo>
                <a:lnTo>
                  <a:pt x="200" y="106"/>
                </a:lnTo>
                <a:lnTo>
                  <a:pt x="198" y="94"/>
                </a:lnTo>
                <a:lnTo>
                  <a:pt x="194" y="82"/>
                </a:lnTo>
                <a:lnTo>
                  <a:pt x="188" y="72"/>
                </a:lnTo>
                <a:lnTo>
                  <a:pt x="182" y="62"/>
                </a:lnTo>
                <a:lnTo>
                  <a:pt x="174" y="54"/>
                </a:lnTo>
                <a:lnTo>
                  <a:pt x="166" y="48"/>
                </a:lnTo>
                <a:lnTo>
                  <a:pt x="156" y="42"/>
                </a:lnTo>
                <a:close/>
                <a:moveTo>
                  <a:pt x="154" y="88"/>
                </a:moveTo>
                <a:lnTo>
                  <a:pt x="140" y="88"/>
                </a:lnTo>
                <a:lnTo>
                  <a:pt x="140" y="86"/>
                </a:lnTo>
                <a:lnTo>
                  <a:pt x="140" y="80"/>
                </a:lnTo>
                <a:lnTo>
                  <a:pt x="138" y="78"/>
                </a:lnTo>
                <a:lnTo>
                  <a:pt x="136" y="80"/>
                </a:lnTo>
                <a:lnTo>
                  <a:pt x="134" y="84"/>
                </a:lnTo>
                <a:lnTo>
                  <a:pt x="136" y="88"/>
                </a:lnTo>
                <a:lnTo>
                  <a:pt x="144" y="94"/>
                </a:lnTo>
                <a:lnTo>
                  <a:pt x="152" y="98"/>
                </a:lnTo>
                <a:lnTo>
                  <a:pt x="156" y="104"/>
                </a:lnTo>
                <a:lnTo>
                  <a:pt x="156" y="112"/>
                </a:lnTo>
                <a:lnTo>
                  <a:pt x="156" y="118"/>
                </a:lnTo>
                <a:lnTo>
                  <a:pt x="152" y="124"/>
                </a:lnTo>
                <a:lnTo>
                  <a:pt x="148" y="128"/>
                </a:lnTo>
                <a:lnTo>
                  <a:pt x="142" y="130"/>
                </a:lnTo>
                <a:lnTo>
                  <a:pt x="142" y="136"/>
                </a:lnTo>
                <a:lnTo>
                  <a:pt x="134" y="136"/>
                </a:lnTo>
                <a:lnTo>
                  <a:pt x="134" y="130"/>
                </a:lnTo>
                <a:lnTo>
                  <a:pt x="128" y="128"/>
                </a:lnTo>
                <a:lnTo>
                  <a:pt x="124" y="126"/>
                </a:lnTo>
                <a:lnTo>
                  <a:pt x="120" y="120"/>
                </a:lnTo>
                <a:lnTo>
                  <a:pt x="120" y="112"/>
                </a:lnTo>
                <a:lnTo>
                  <a:pt x="120" y="108"/>
                </a:lnTo>
                <a:lnTo>
                  <a:pt x="134" y="108"/>
                </a:lnTo>
                <a:lnTo>
                  <a:pt x="134" y="112"/>
                </a:lnTo>
                <a:lnTo>
                  <a:pt x="134" y="120"/>
                </a:lnTo>
                <a:lnTo>
                  <a:pt x="138" y="120"/>
                </a:lnTo>
                <a:lnTo>
                  <a:pt x="140" y="120"/>
                </a:lnTo>
                <a:lnTo>
                  <a:pt x="140" y="116"/>
                </a:lnTo>
                <a:lnTo>
                  <a:pt x="140" y="110"/>
                </a:lnTo>
                <a:lnTo>
                  <a:pt x="134" y="106"/>
                </a:lnTo>
                <a:lnTo>
                  <a:pt x="126" y="98"/>
                </a:lnTo>
                <a:lnTo>
                  <a:pt x="122" y="94"/>
                </a:lnTo>
                <a:lnTo>
                  <a:pt x="120" y="86"/>
                </a:lnTo>
                <a:lnTo>
                  <a:pt x="120" y="80"/>
                </a:lnTo>
                <a:lnTo>
                  <a:pt x="124" y="74"/>
                </a:lnTo>
                <a:lnTo>
                  <a:pt x="128" y="72"/>
                </a:lnTo>
                <a:lnTo>
                  <a:pt x="134" y="70"/>
                </a:lnTo>
                <a:lnTo>
                  <a:pt x="134" y="66"/>
                </a:lnTo>
                <a:lnTo>
                  <a:pt x="142" y="66"/>
                </a:lnTo>
                <a:lnTo>
                  <a:pt x="142" y="70"/>
                </a:lnTo>
                <a:lnTo>
                  <a:pt x="148" y="72"/>
                </a:lnTo>
                <a:lnTo>
                  <a:pt x="152" y="74"/>
                </a:lnTo>
                <a:lnTo>
                  <a:pt x="154" y="80"/>
                </a:lnTo>
                <a:lnTo>
                  <a:pt x="154" y="84"/>
                </a:lnTo>
                <a:lnTo>
                  <a:pt x="154"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cs typeface="+mn-ea"/>
              <a:sym typeface="+mn-lt"/>
            </a:endParaRPr>
          </a:p>
        </p:txBody>
      </p:sp>
      <p:sp>
        <p:nvSpPr>
          <p:cNvPr id="53" name="Freeform 206">
            <a:extLst>
              <a:ext uri="{FF2B5EF4-FFF2-40B4-BE49-F238E27FC236}">
                <a16:creationId xmlns:a16="http://schemas.microsoft.com/office/drawing/2014/main" id="{2906FF10-83E6-540D-6ED9-79956C38A44D}"/>
              </a:ext>
            </a:extLst>
          </p:cNvPr>
          <p:cNvSpPr>
            <a:spLocks noEditPoints="1"/>
          </p:cNvSpPr>
          <p:nvPr/>
        </p:nvSpPr>
        <p:spPr bwMode="auto">
          <a:xfrm>
            <a:off x="6900516" y="5326441"/>
            <a:ext cx="654050" cy="601663"/>
          </a:xfrm>
          <a:custGeom>
            <a:avLst/>
            <a:gdLst>
              <a:gd name="T0" fmla="*/ 2147483646 w 228"/>
              <a:gd name="T1" fmla="*/ 2147483646 h 210"/>
              <a:gd name="T2" fmla="*/ 2147483646 w 228"/>
              <a:gd name="T3" fmla="*/ 2147483646 h 210"/>
              <a:gd name="T4" fmla="*/ 2147483646 w 228"/>
              <a:gd name="T5" fmla="*/ 2147483646 h 210"/>
              <a:gd name="T6" fmla="*/ 2147483646 w 228"/>
              <a:gd name="T7" fmla="*/ 2147483646 h 210"/>
              <a:gd name="T8" fmla="*/ 2147483646 w 228"/>
              <a:gd name="T9" fmla="*/ 2147483646 h 210"/>
              <a:gd name="T10" fmla="*/ 2147483646 w 228"/>
              <a:gd name="T11" fmla="*/ 2147483646 h 210"/>
              <a:gd name="T12" fmla="*/ 2147483646 w 228"/>
              <a:gd name="T13" fmla="*/ 2147483646 h 210"/>
              <a:gd name="T14" fmla="*/ 2147483646 w 228"/>
              <a:gd name="T15" fmla="*/ 2147483646 h 210"/>
              <a:gd name="T16" fmla="*/ 2147483646 w 228"/>
              <a:gd name="T17" fmla="*/ 2147483646 h 210"/>
              <a:gd name="T18" fmla="*/ 2147483646 w 228"/>
              <a:gd name="T19" fmla="*/ 2147483646 h 210"/>
              <a:gd name="T20" fmla="*/ 2147483646 w 228"/>
              <a:gd name="T21" fmla="*/ 2147483646 h 210"/>
              <a:gd name="T22" fmla="*/ 2147483646 w 228"/>
              <a:gd name="T23" fmla="*/ 2147483646 h 210"/>
              <a:gd name="T24" fmla="*/ 2147483646 w 228"/>
              <a:gd name="T25" fmla="*/ 2147483646 h 210"/>
              <a:gd name="T26" fmla="*/ 2147483646 w 228"/>
              <a:gd name="T27" fmla="*/ 2147483646 h 210"/>
              <a:gd name="T28" fmla="*/ 2147483646 w 228"/>
              <a:gd name="T29" fmla="*/ 2147483646 h 210"/>
              <a:gd name="T30" fmla="*/ 2147483646 w 228"/>
              <a:gd name="T31" fmla="*/ 2147483646 h 210"/>
              <a:gd name="T32" fmla="*/ 2147483646 w 228"/>
              <a:gd name="T33" fmla="*/ 2147483646 h 210"/>
              <a:gd name="T34" fmla="*/ 2147483646 w 228"/>
              <a:gd name="T35" fmla="*/ 2147483646 h 210"/>
              <a:gd name="T36" fmla="*/ 2147483646 w 228"/>
              <a:gd name="T37" fmla="*/ 2147483646 h 210"/>
              <a:gd name="T38" fmla="*/ 2147483646 w 228"/>
              <a:gd name="T39" fmla="*/ 2147483646 h 210"/>
              <a:gd name="T40" fmla="*/ 2147483646 w 228"/>
              <a:gd name="T41" fmla="*/ 2147483646 h 210"/>
              <a:gd name="T42" fmla="*/ 2147483646 w 228"/>
              <a:gd name="T43" fmla="*/ 2147483646 h 210"/>
              <a:gd name="T44" fmla="*/ 2147483646 w 228"/>
              <a:gd name="T45" fmla="*/ 2147483646 h 210"/>
              <a:gd name="T46" fmla="*/ 2147483646 w 228"/>
              <a:gd name="T47" fmla="*/ 2147483646 h 210"/>
              <a:gd name="T48" fmla="*/ 2147483646 w 228"/>
              <a:gd name="T49" fmla="*/ 2147483646 h 210"/>
              <a:gd name="T50" fmla="*/ 2147483646 w 228"/>
              <a:gd name="T51" fmla="*/ 2147483646 h 210"/>
              <a:gd name="T52" fmla="*/ 2147483646 w 228"/>
              <a:gd name="T53" fmla="*/ 2147483646 h 210"/>
              <a:gd name="T54" fmla="*/ 2147483646 w 228"/>
              <a:gd name="T55" fmla="*/ 2147483646 h 210"/>
              <a:gd name="T56" fmla="*/ 2147483646 w 228"/>
              <a:gd name="T57" fmla="*/ 2147483646 h 210"/>
              <a:gd name="T58" fmla="*/ 2147483646 w 228"/>
              <a:gd name="T59" fmla="*/ 2147483646 h 210"/>
              <a:gd name="T60" fmla="*/ 0 w 228"/>
              <a:gd name="T61" fmla="*/ 2147483646 h 210"/>
              <a:gd name="T62" fmla="*/ 2147483646 w 228"/>
              <a:gd name="T63" fmla="*/ 2147483646 h 210"/>
              <a:gd name="T64" fmla="*/ 2147483646 w 228"/>
              <a:gd name="T65" fmla="*/ 2147483646 h 2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8" h="210">
                <a:moveTo>
                  <a:pt x="212" y="126"/>
                </a:moveTo>
                <a:lnTo>
                  <a:pt x="212" y="194"/>
                </a:lnTo>
                <a:lnTo>
                  <a:pt x="210" y="200"/>
                </a:lnTo>
                <a:lnTo>
                  <a:pt x="206" y="204"/>
                </a:lnTo>
                <a:lnTo>
                  <a:pt x="202" y="208"/>
                </a:lnTo>
                <a:lnTo>
                  <a:pt x="196" y="210"/>
                </a:lnTo>
                <a:lnTo>
                  <a:pt x="36" y="210"/>
                </a:lnTo>
                <a:lnTo>
                  <a:pt x="30" y="208"/>
                </a:lnTo>
                <a:lnTo>
                  <a:pt x="24" y="204"/>
                </a:lnTo>
                <a:lnTo>
                  <a:pt x="22" y="200"/>
                </a:lnTo>
                <a:lnTo>
                  <a:pt x="20" y="194"/>
                </a:lnTo>
                <a:lnTo>
                  <a:pt x="20" y="126"/>
                </a:lnTo>
                <a:lnTo>
                  <a:pt x="92" y="126"/>
                </a:lnTo>
                <a:lnTo>
                  <a:pt x="92" y="136"/>
                </a:lnTo>
                <a:lnTo>
                  <a:pt x="106" y="136"/>
                </a:lnTo>
                <a:lnTo>
                  <a:pt x="106" y="154"/>
                </a:lnTo>
                <a:lnTo>
                  <a:pt x="126" y="154"/>
                </a:lnTo>
                <a:lnTo>
                  <a:pt x="126" y="136"/>
                </a:lnTo>
                <a:lnTo>
                  <a:pt x="140" y="136"/>
                </a:lnTo>
                <a:lnTo>
                  <a:pt x="140" y="126"/>
                </a:lnTo>
                <a:lnTo>
                  <a:pt x="210" y="126"/>
                </a:lnTo>
                <a:lnTo>
                  <a:pt x="212" y="126"/>
                </a:lnTo>
                <a:close/>
                <a:moveTo>
                  <a:pt x="62" y="24"/>
                </a:moveTo>
                <a:lnTo>
                  <a:pt x="62" y="24"/>
                </a:lnTo>
                <a:lnTo>
                  <a:pt x="70" y="18"/>
                </a:lnTo>
                <a:lnTo>
                  <a:pt x="78" y="10"/>
                </a:lnTo>
                <a:lnTo>
                  <a:pt x="88" y="6"/>
                </a:lnTo>
                <a:lnTo>
                  <a:pt x="100" y="2"/>
                </a:lnTo>
                <a:lnTo>
                  <a:pt x="112" y="0"/>
                </a:lnTo>
                <a:lnTo>
                  <a:pt x="124" y="2"/>
                </a:lnTo>
                <a:lnTo>
                  <a:pt x="136" y="4"/>
                </a:lnTo>
                <a:lnTo>
                  <a:pt x="148" y="8"/>
                </a:lnTo>
                <a:lnTo>
                  <a:pt x="158" y="16"/>
                </a:lnTo>
                <a:lnTo>
                  <a:pt x="168" y="24"/>
                </a:lnTo>
                <a:lnTo>
                  <a:pt x="160" y="30"/>
                </a:lnTo>
                <a:lnTo>
                  <a:pt x="146" y="30"/>
                </a:lnTo>
                <a:lnTo>
                  <a:pt x="138" y="26"/>
                </a:lnTo>
                <a:lnTo>
                  <a:pt x="130" y="22"/>
                </a:lnTo>
                <a:lnTo>
                  <a:pt x="122" y="20"/>
                </a:lnTo>
                <a:lnTo>
                  <a:pt x="112" y="20"/>
                </a:lnTo>
                <a:lnTo>
                  <a:pt x="96" y="24"/>
                </a:lnTo>
                <a:lnTo>
                  <a:pt x="90" y="26"/>
                </a:lnTo>
                <a:lnTo>
                  <a:pt x="84" y="30"/>
                </a:lnTo>
                <a:lnTo>
                  <a:pt x="70" y="30"/>
                </a:lnTo>
                <a:lnTo>
                  <a:pt x="62" y="24"/>
                </a:lnTo>
                <a:close/>
                <a:moveTo>
                  <a:pt x="18" y="36"/>
                </a:moveTo>
                <a:lnTo>
                  <a:pt x="210" y="36"/>
                </a:lnTo>
                <a:lnTo>
                  <a:pt x="218" y="38"/>
                </a:lnTo>
                <a:lnTo>
                  <a:pt x="222" y="42"/>
                </a:lnTo>
                <a:lnTo>
                  <a:pt x="226" y="48"/>
                </a:lnTo>
                <a:lnTo>
                  <a:pt x="228" y="54"/>
                </a:lnTo>
                <a:lnTo>
                  <a:pt x="228" y="94"/>
                </a:lnTo>
                <a:lnTo>
                  <a:pt x="226" y="100"/>
                </a:lnTo>
                <a:lnTo>
                  <a:pt x="222" y="106"/>
                </a:lnTo>
                <a:lnTo>
                  <a:pt x="218" y="110"/>
                </a:lnTo>
                <a:lnTo>
                  <a:pt x="210" y="112"/>
                </a:lnTo>
                <a:lnTo>
                  <a:pt x="18" y="112"/>
                </a:lnTo>
                <a:lnTo>
                  <a:pt x="12" y="110"/>
                </a:lnTo>
                <a:lnTo>
                  <a:pt x="6" y="106"/>
                </a:lnTo>
                <a:lnTo>
                  <a:pt x="2" y="100"/>
                </a:lnTo>
                <a:lnTo>
                  <a:pt x="0" y="94"/>
                </a:lnTo>
                <a:lnTo>
                  <a:pt x="0" y="54"/>
                </a:lnTo>
                <a:lnTo>
                  <a:pt x="2" y="48"/>
                </a:lnTo>
                <a:lnTo>
                  <a:pt x="6" y="42"/>
                </a:lnTo>
                <a:lnTo>
                  <a:pt x="12" y="38"/>
                </a:lnTo>
                <a:lnTo>
                  <a:pt x="18"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cs typeface="+mn-ea"/>
              <a:sym typeface="+mn-lt"/>
            </a:endParaRPr>
          </a:p>
        </p:txBody>
      </p:sp>
      <p:sp>
        <p:nvSpPr>
          <p:cNvPr id="54" name="Freeform 201">
            <a:extLst>
              <a:ext uri="{FF2B5EF4-FFF2-40B4-BE49-F238E27FC236}">
                <a16:creationId xmlns:a16="http://schemas.microsoft.com/office/drawing/2014/main" id="{2C793A4C-4F59-B1BB-A917-42FDAC5ADB31}"/>
              </a:ext>
            </a:extLst>
          </p:cNvPr>
          <p:cNvSpPr>
            <a:spLocks noEditPoints="1"/>
          </p:cNvSpPr>
          <p:nvPr/>
        </p:nvSpPr>
        <p:spPr bwMode="auto">
          <a:xfrm>
            <a:off x="5901978" y="1756154"/>
            <a:ext cx="733425" cy="612775"/>
          </a:xfrm>
          <a:custGeom>
            <a:avLst/>
            <a:gdLst>
              <a:gd name="T0" fmla="*/ 2147483646 w 222"/>
              <a:gd name="T1" fmla="*/ 2147483646 h 186"/>
              <a:gd name="T2" fmla="*/ 2147483646 w 222"/>
              <a:gd name="T3" fmla="*/ 2147483646 h 186"/>
              <a:gd name="T4" fmla="*/ 2147483646 w 222"/>
              <a:gd name="T5" fmla="*/ 2147483646 h 186"/>
              <a:gd name="T6" fmla="*/ 2147483646 w 222"/>
              <a:gd name="T7" fmla="*/ 2147483646 h 186"/>
              <a:gd name="T8" fmla="*/ 2147483646 w 222"/>
              <a:gd name="T9" fmla="*/ 2147483646 h 186"/>
              <a:gd name="T10" fmla="*/ 2147483646 w 222"/>
              <a:gd name="T11" fmla="*/ 2147483646 h 186"/>
              <a:gd name="T12" fmla="*/ 2147483646 w 222"/>
              <a:gd name="T13" fmla="*/ 0 h 186"/>
              <a:gd name="T14" fmla="*/ 2147483646 w 222"/>
              <a:gd name="T15" fmla="*/ 2147483646 h 186"/>
              <a:gd name="T16" fmla="*/ 2147483646 w 222"/>
              <a:gd name="T17" fmla="*/ 2147483646 h 186"/>
              <a:gd name="T18" fmla="*/ 2147483646 w 222"/>
              <a:gd name="T19" fmla="*/ 2147483646 h 186"/>
              <a:gd name="T20" fmla="*/ 2147483646 w 222"/>
              <a:gd name="T21" fmla="*/ 2147483646 h 186"/>
              <a:gd name="T22" fmla="*/ 2147483646 w 222"/>
              <a:gd name="T23" fmla="*/ 2147483646 h 186"/>
              <a:gd name="T24" fmla="*/ 2147483646 w 222"/>
              <a:gd name="T25" fmla="*/ 2147483646 h 186"/>
              <a:gd name="T26" fmla="*/ 2147483646 w 222"/>
              <a:gd name="T27" fmla="*/ 2147483646 h 186"/>
              <a:gd name="T28" fmla="*/ 2147483646 w 222"/>
              <a:gd name="T29" fmla="*/ 2147483646 h 186"/>
              <a:gd name="T30" fmla="*/ 2147483646 w 222"/>
              <a:gd name="T31" fmla="*/ 2147483646 h 186"/>
              <a:gd name="T32" fmla="*/ 2147483646 w 222"/>
              <a:gd name="T33" fmla="*/ 2147483646 h 186"/>
              <a:gd name="T34" fmla="*/ 2147483646 w 222"/>
              <a:gd name="T35" fmla="*/ 2147483646 h 186"/>
              <a:gd name="T36" fmla="*/ 2147483646 w 222"/>
              <a:gd name="T37" fmla="*/ 2147483646 h 186"/>
              <a:gd name="T38" fmla="*/ 2147483646 w 222"/>
              <a:gd name="T39" fmla="*/ 2147483646 h 186"/>
              <a:gd name="T40" fmla="*/ 2147483646 w 222"/>
              <a:gd name="T41" fmla="*/ 2147483646 h 186"/>
              <a:gd name="T42" fmla="*/ 2147483646 w 222"/>
              <a:gd name="T43" fmla="*/ 2147483646 h 186"/>
              <a:gd name="T44" fmla="*/ 2147483646 w 222"/>
              <a:gd name="T45" fmla="*/ 2147483646 h 186"/>
              <a:gd name="T46" fmla="*/ 2147483646 w 222"/>
              <a:gd name="T47" fmla="*/ 2147483646 h 186"/>
              <a:gd name="T48" fmla="*/ 2147483646 w 222"/>
              <a:gd name="T49" fmla="*/ 2147483646 h 186"/>
              <a:gd name="T50" fmla="*/ 2147483646 w 222"/>
              <a:gd name="T51" fmla="*/ 2147483646 h 186"/>
              <a:gd name="T52" fmla="*/ 2147483646 w 222"/>
              <a:gd name="T53" fmla="*/ 2147483646 h 186"/>
              <a:gd name="T54" fmla="*/ 2147483646 w 222"/>
              <a:gd name="T55" fmla="*/ 2147483646 h 186"/>
              <a:gd name="T56" fmla="*/ 2147483646 w 222"/>
              <a:gd name="T57" fmla="*/ 2147483646 h 186"/>
              <a:gd name="T58" fmla="*/ 2147483646 w 222"/>
              <a:gd name="T59" fmla="*/ 2147483646 h 186"/>
              <a:gd name="T60" fmla="*/ 2147483646 w 222"/>
              <a:gd name="T61" fmla="*/ 2147483646 h 186"/>
              <a:gd name="T62" fmla="*/ 2147483646 w 222"/>
              <a:gd name="T63" fmla="*/ 2147483646 h 186"/>
              <a:gd name="T64" fmla="*/ 2147483646 w 222"/>
              <a:gd name="T65" fmla="*/ 2147483646 h 186"/>
              <a:gd name="T66" fmla="*/ 2147483646 w 222"/>
              <a:gd name="T67" fmla="*/ 2147483646 h 186"/>
              <a:gd name="T68" fmla="*/ 2147483646 w 222"/>
              <a:gd name="T69" fmla="*/ 2147483646 h 186"/>
              <a:gd name="T70" fmla="*/ 2147483646 w 222"/>
              <a:gd name="T71" fmla="*/ 2147483646 h 186"/>
              <a:gd name="T72" fmla="*/ 2147483646 w 222"/>
              <a:gd name="T73" fmla="*/ 2147483646 h 186"/>
              <a:gd name="T74" fmla="*/ 2147483646 w 222"/>
              <a:gd name="T75" fmla="*/ 2147483646 h 186"/>
              <a:gd name="T76" fmla="*/ 2147483646 w 222"/>
              <a:gd name="T77" fmla="*/ 2147483646 h 186"/>
              <a:gd name="T78" fmla="*/ 2147483646 w 222"/>
              <a:gd name="T79" fmla="*/ 2147483646 h 186"/>
              <a:gd name="T80" fmla="*/ 2147483646 w 222"/>
              <a:gd name="T81" fmla="*/ 2147483646 h 186"/>
              <a:gd name="T82" fmla="*/ 2147483646 w 222"/>
              <a:gd name="T83" fmla="*/ 2147483646 h 186"/>
              <a:gd name="T84" fmla="*/ 2147483646 w 222"/>
              <a:gd name="T85" fmla="*/ 2147483646 h 186"/>
              <a:gd name="T86" fmla="*/ 2147483646 w 222"/>
              <a:gd name="T87" fmla="*/ 2147483646 h 186"/>
              <a:gd name="T88" fmla="*/ 2147483646 w 222"/>
              <a:gd name="T89" fmla="*/ 2147483646 h 186"/>
              <a:gd name="T90" fmla="*/ 2147483646 w 222"/>
              <a:gd name="T91" fmla="*/ 2147483646 h 186"/>
              <a:gd name="T92" fmla="*/ 2147483646 w 222"/>
              <a:gd name="T93" fmla="*/ 2147483646 h 186"/>
              <a:gd name="T94" fmla="*/ 0 w 222"/>
              <a:gd name="T95" fmla="*/ 2147483646 h 1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2" h="186">
                <a:moveTo>
                  <a:pt x="170" y="6"/>
                </a:moveTo>
                <a:lnTo>
                  <a:pt x="194" y="6"/>
                </a:lnTo>
                <a:lnTo>
                  <a:pt x="194" y="40"/>
                </a:lnTo>
                <a:lnTo>
                  <a:pt x="184" y="44"/>
                </a:lnTo>
                <a:lnTo>
                  <a:pt x="170" y="48"/>
                </a:lnTo>
                <a:lnTo>
                  <a:pt x="170" y="6"/>
                </a:lnTo>
                <a:close/>
                <a:moveTo>
                  <a:pt x="194" y="84"/>
                </a:moveTo>
                <a:lnTo>
                  <a:pt x="194" y="186"/>
                </a:lnTo>
                <a:lnTo>
                  <a:pt x="170" y="186"/>
                </a:lnTo>
                <a:lnTo>
                  <a:pt x="170" y="96"/>
                </a:lnTo>
                <a:lnTo>
                  <a:pt x="186" y="78"/>
                </a:lnTo>
                <a:lnTo>
                  <a:pt x="194" y="84"/>
                </a:lnTo>
                <a:close/>
                <a:moveTo>
                  <a:pt x="198" y="0"/>
                </a:moveTo>
                <a:lnTo>
                  <a:pt x="222" y="0"/>
                </a:lnTo>
                <a:lnTo>
                  <a:pt x="222" y="186"/>
                </a:lnTo>
                <a:lnTo>
                  <a:pt x="198" y="186"/>
                </a:lnTo>
                <a:lnTo>
                  <a:pt x="198" y="82"/>
                </a:lnTo>
                <a:lnTo>
                  <a:pt x="202" y="62"/>
                </a:lnTo>
                <a:lnTo>
                  <a:pt x="210" y="36"/>
                </a:lnTo>
                <a:lnTo>
                  <a:pt x="198" y="40"/>
                </a:lnTo>
                <a:lnTo>
                  <a:pt x="198" y="0"/>
                </a:lnTo>
                <a:close/>
                <a:moveTo>
                  <a:pt x="140" y="30"/>
                </a:moveTo>
                <a:lnTo>
                  <a:pt x="164" y="30"/>
                </a:lnTo>
                <a:lnTo>
                  <a:pt x="164" y="48"/>
                </a:lnTo>
                <a:lnTo>
                  <a:pt x="158" y="50"/>
                </a:lnTo>
                <a:lnTo>
                  <a:pt x="164" y="56"/>
                </a:lnTo>
                <a:lnTo>
                  <a:pt x="164" y="68"/>
                </a:lnTo>
                <a:lnTo>
                  <a:pt x="140" y="92"/>
                </a:lnTo>
                <a:lnTo>
                  <a:pt x="140" y="30"/>
                </a:lnTo>
                <a:close/>
                <a:moveTo>
                  <a:pt x="164" y="100"/>
                </a:moveTo>
                <a:lnTo>
                  <a:pt x="164" y="186"/>
                </a:lnTo>
                <a:lnTo>
                  <a:pt x="140" y="186"/>
                </a:lnTo>
                <a:lnTo>
                  <a:pt x="140" y="126"/>
                </a:lnTo>
                <a:lnTo>
                  <a:pt x="164" y="100"/>
                </a:lnTo>
                <a:close/>
                <a:moveTo>
                  <a:pt x="112" y="44"/>
                </a:moveTo>
                <a:lnTo>
                  <a:pt x="136" y="44"/>
                </a:lnTo>
                <a:lnTo>
                  <a:pt x="136" y="98"/>
                </a:lnTo>
                <a:lnTo>
                  <a:pt x="126" y="108"/>
                </a:lnTo>
                <a:lnTo>
                  <a:pt x="122" y="102"/>
                </a:lnTo>
                <a:lnTo>
                  <a:pt x="116" y="94"/>
                </a:lnTo>
                <a:lnTo>
                  <a:pt x="112" y="94"/>
                </a:lnTo>
                <a:lnTo>
                  <a:pt x="112" y="44"/>
                </a:lnTo>
                <a:close/>
                <a:moveTo>
                  <a:pt x="136" y="130"/>
                </a:moveTo>
                <a:lnTo>
                  <a:pt x="136" y="186"/>
                </a:lnTo>
                <a:lnTo>
                  <a:pt x="112" y="186"/>
                </a:lnTo>
                <a:lnTo>
                  <a:pt x="112" y="126"/>
                </a:lnTo>
                <a:lnTo>
                  <a:pt x="116" y="132"/>
                </a:lnTo>
                <a:lnTo>
                  <a:pt x="124" y="142"/>
                </a:lnTo>
                <a:lnTo>
                  <a:pt x="134" y="132"/>
                </a:lnTo>
                <a:lnTo>
                  <a:pt x="136" y="130"/>
                </a:lnTo>
                <a:close/>
                <a:moveTo>
                  <a:pt x="84" y="62"/>
                </a:moveTo>
                <a:lnTo>
                  <a:pt x="108" y="62"/>
                </a:lnTo>
                <a:lnTo>
                  <a:pt x="108" y="98"/>
                </a:lnTo>
                <a:lnTo>
                  <a:pt x="106" y="98"/>
                </a:lnTo>
                <a:lnTo>
                  <a:pt x="84" y="112"/>
                </a:lnTo>
                <a:lnTo>
                  <a:pt x="84" y="62"/>
                </a:lnTo>
                <a:close/>
                <a:moveTo>
                  <a:pt x="108" y="124"/>
                </a:moveTo>
                <a:lnTo>
                  <a:pt x="108" y="186"/>
                </a:lnTo>
                <a:lnTo>
                  <a:pt x="84" y="186"/>
                </a:lnTo>
                <a:lnTo>
                  <a:pt x="84" y="140"/>
                </a:lnTo>
                <a:lnTo>
                  <a:pt x="108" y="124"/>
                </a:lnTo>
                <a:close/>
                <a:moveTo>
                  <a:pt x="56" y="78"/>
                </a:moveTo>
                <a:lnTo>
                  <a:pt x="80" y="78"/>
                </a:lnTo>
                <a:lnTo>
                  <a:pt x="80" y="116"/>
                </a:lnTo>
                <a:lnTo>
                  <a:pt x="64" y="126"/>
                </a:lnTo>
                <a:lnTo>
                  <a:pt x="56" y="118"/>
                </a:lnTo>
                <a:lnTo>
                  <a:pt x="56" y="78"/>
                </a:lnTo>
                <a:close/>
                <a:moveTo>
                  <a:pt x="80" y="142"/>
                </a:moveTo>
                <a:lnTo>
                  <a:pt x="80" y="186"/>
                </a:lnTo>
                <a:lnTo>
                  <a:pt x="56" y="186"/>
                </a:lnTo>
                <a:lnTo>
                  <a:pt x="56" y="150"/>
                </a:lnTo>
                <a:lnTo>
                  <a:pt x="60" y="156"/>
                </a:lnTo>
                <a:lnTo>
                  <a:pt x="68" y="150"/>
                </a:lnTo>
                <a:lnTo>
                  <a:pt x="80" y="142"/>
                </a:lnTo>
                <a:close/>
                <a:moveTo>
                  <a:pt x="28" y="66"/>
                </a:moveTo>
                <a:lnTo>
                  <a:pt x="52" y="66"/>
                </a:lnTo>
                <a:lnTo>
                  <a:pt x="52" y="114"/>
                </a:lnTo>
                <a:lnTo>
                  <a:pt x="50" y="114"/>
                </a:lnTo>
                <a:lnTo>
                  <a:pt x="44" y="108"/>
                </a:lnTo>
                <a:lnTo>
                  <a:pt x="38" y="112"/>
                </a:lnTo>
                <a:lnTo>
                  <a:pt x="28" y="118"/>
                </a:lnTo>
                <a:lnTo>
                  <a:pt x="28" y="66"/>
                </a:lnTo>
                <a:close/>
                <a:moveTo>
                  <a:pt x="52" y="146"/>
                </a:moveTo>
                <a:lnTo>
                  <a:pt x="52" y="186"/>
                </a:lnTo>
                <a:lnTo>
                  <a:pt x="28" y="186"/>
                </a:lnTo>
                <a:lnTo>
                  <a:pt x="28" y="144"/>
                </a:lnTo>
                <a:lnTo>
                  <a:pt x="42" y="136"/>
                </a:lnTo>
                <a:lnTo>
                  <a:pt x="52" y="146"/>
                </a:lnTo>
                <a:close/>
                <a:moveTo>
                  <a:pt x="0" y="88"/>
                </a:moveTo>
                <a:lnTo>
                  <a:pt x="24" y="88"/>
                </a:lnTo>
                <a:lnTo>
                  <a:pt x="24" y="120"/>
                </a:lnTo>
                <a:lnTo>
                  <a:pt x="10" y="128"/>
                </a:lnTo>
                <a:lnTo>
                  <a:pt x="20" y="148"/>
                </a:lnTo>
                <a:lnTo>
                  <a:pt x="24" y="146"/>
                </a:lnTo>
                <a:lnTo>
                  <a:pt x="24" y="186"/>
                </a:lnTo>
                <a:lnTo>
                  <a:pt x="0" y="186"/>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cs typeface="+mn-ea"/>
              <a:sym typeface="+mn-lt"/>
            </a:endParaRPr>
          </a:p>
        </p:txBody>
      </p:sp>
      <p:grpSp>
        <p:nvGrpSpPr>
          <p:cNvPr id="55" name="组合 16">
            <a:extLst>
              <a:ext uri="{FF2B5EF4-FFF2-40B4-BE49-F238E27FC236}">
                <a16:creationId xmlns:a16="http://schemas.microsoft.com/office/drawing/2014/main" id="{C87974BC-9E7C-8FAC-9A3D-0FE448ED8E47}"/>
              </a:ext>
            </a:extLst>
          </p:cNvPr>
          <p:cNvGrpSpPr>
            <a:grpSpLocks/>
          </p:cNvGrpSpPr>
          <p:nvPr/>
        </p:nvGrpSpPr>
        <p:grpSpPr bwMode="auto">
          <a:xfrm>
            <a:off x="690142" y="2094291"/>
            <a:ext cx="3400499" cy="1516578"/>
            <a:chOff x="-1360446" y="-1255585"/>
            <a:chExt cx="3400440" cy="1517324"/>
          </a:xfrm>
        </p:grpSpPr>
        <p:sp>
          <p:nvSpPr>
            <p:cNvPr id="56" name="矩形 13">
              <a:extLst>
                <a:ext uri="{FF2B5EF4-FFF2-40B4-BE49-F238E27FC236}">
                  <a16:creationId xmlns:a16="http://schemas.microsoft.com/office/drawing/2014/main" id="{60CC334D-FC47-B945-5C19-73EDABF1A02B}"/>
                </a:ext>
              </a:extLst>
            </p:cNvPr>
            <p:cNvSpPr>
              <a:spLocks noChangeArrowheads="1"/>
            </p:cNvSpPr>
            <p:nvPr/>
          </p:nvSpPr>
          <p:spPr bwMode="auto">
            <a:xfrm>
              <a:off x="-1360446" y="-1255585"/>
              <a:ext cx="3400440" cy="13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000" dirty="0">
                  <a:solidFill>
                    <a:schemeClr val="bg1"/>
                  </a:solidFill>
                  <a:effectLst/>
                  <a:latin typeface="Times New Roman" panose="02020603050405020304" pitchFamily="18" charset="0"/>
                  <a:ea typeface="汉仪粗简黑简" panose="00020600040101010101" charset="-122"/>
                  <a:cs typeface="Times New Roman" panose="02020603050405020304" pitchFamily="18" charset="0"/>
                  <a:sym typeface="+mn-ea"/>
                </a:rPr>
                <a:t>2</a:t>
              </a:r>
              <a:r>
                <a:rPr lang="zh-CN" altLang="en-US" sz="2000" dirty="0">
                  <a:solidFill>
                    <a:schemeClr val="bg1"/>
                  </a:solidFill>
                  <a:effectLst/>
                  <a:latin typeface="Times New Roman" panose="02020603050405020304" pitchFamily="18" charset="0"/>
                  <a:ea typeface="汉仪粗简黑简" panose="00020600040101010101" charset="-122"/>
                  <a:cs typeface="Times New Roman" panose="02020603050405020304" pitchFamily="18" charset="0"/>
                  <a:sym typeface="+mn-ea"/>
                </a:rPr>
                <a:t>、the value of the substance itself is not measured, and is determined by a combination of intrinsic and extrinsic.</a:t>
              </a:r>
            </a:p>
          </p:txBody>
        </p:sp>
        <p:sp>
          <p:nvSpPr>
            <p:cNvPr id="57" name="文本框 83">
              <a:extLst>
                <a:ext uri="{FF2B5EF4-FFF2-40B4-BE49-F238E27FC236}">
                  <a16:creationId xmlns:a16="http://schemas.microsoft.com/office/drawing/2014/main" id="{AFA66EEC-7FEA-EE1D-F9E1-0B721DD474B0}"/>
                </a:ext>
              </a:extLst>
            </p:cNvPr>
            <p:cNvSpPr txBox="1">
              <a:spLocks noChangeArrowheads="1"/>
            </p:cNvSpPr>
            <p:nvPr/>
          </p:nvSpPr>
          <p:spPr bwMode="auto">
            <a:xfrm>
              <a:off x="103604" y="0"/>
              <a:ext cx="184728"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100" b="1" dirty="0">
                <a:solidFill>
                  <a:schemeClr val="bg1">
                    <a:lumMod val="85000"/>
                  </a:schemeClr>
                </a:solidFill>
                <a:latin typeface="+mn-lt"/>
                <a:ea typeface="+mn-ea"/>
                <a:cs typeface="+mn-ea"/>
                <a:sym typeface="+mn-lt"/>
              </a:endParaRPr>
            </a:p>
          </p:txBody>
        </p:sp>
      </p:grpSp>
      <p:grpSp>
        <p:nvGrpSpPr>
          <p:cNvPr id="59" name="组合 21">
            <a:extLst>
              <a:ext uri="{FF2B5EF4-FFF2-40B4-BE49-F238E27FC236}">
                <a16:creationId xmlns:a16="http://schemas.microsoft.com/office/drawing/2014/main" id="{F14587F4-6782-E03C-18CB-9A909F18FFE9}"/>
              </a:ext>
            </a:extLst>
          </p:cNvPr>
          <p:cNvGrpSpPr>
            <a:grpSpLocks/>
          </p:cNvGrpSpPr>
          <p:nvPr/>
        </p:nvGrpSpPr>
        <p:grpSpPr bwMode="auto">
          <a:xfrm>
            <a:off x="7320136" y="1147896"/>
            <a:ext cx="3046412" cy="607915"/>
            <a:chOff x="0" y="0"/>
            <a:chExt cx="3046360" cy="607275"/>
          </a:xfrm>
        </p:grpSpPr>
        <p:sp>
          <p:nvSpPr>
            <p:cNvPr id="60" name="矩形 13">
              <a:extLst>
                <a:ext uri="{FF2B5EF4-FFF2-40B4-BE49-F238E27FC236}">
                  <a16:creationId xmlns:a16="http://schemas.microsoft.com/office/drawing/2014/main" id="{4EA4AEB3-692B-4CE5-8160-A5CEDA28CF02}"/>
                </a:ext>
              </a:extLst>
            </p:cNvPr>
            <p:cNvSpPr>
              <a:spLocks noChangeArrowheads="1"/>
            </p:cNvSpPr>
            <p:nvPr/>
          </p:nvSpPr>
          <p:spPr bwMode="auto">
            <a:xfrm>
              <a:off x="0" y="207586"/>
              <a:ext cx="3046360" cy="3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a:solidFill>
                    <a:schemeClr val="bg1"/>
                  </a:solidFill>
                  <a:effectLst/>
                  <a:latin typeface="Times New Roman" panose="02020603050405020304" pitchFamily="18" charset="0"/>
                  <a:ea typeface="汉仪粗简黑简" panose="00020600040101010101" charset="-122"/>
                  <a:cs typeface="Times New Roman" panose="02020603050405020304" pitchFamily="18" charset="0"/>
                  <a:sym typeface="+mn-ea"/>
                </a:rPr>
                <a:t>1</a:t>
              </a:r>
              <a:r>
                <a:rPr lang="zh-CN" altLang="en-US" sz="2000" dirty="0">
                  <a:solidFill>
                    <a:schemeClr val="bg1"/>
                  </a:solidFill>
                  <a:effectLst/>
                  <a:latin typeface="Times New Roman" panose="02020603050405020304" pitchFamily="18" charset="0"/>
                  <a:ea typeface="汉仪粗简黑简" panose="00020600040101010101" charset="-122"/>
                  <a:cs typeface="Times New Roman" panose="02020603050405020304" pitchFamily="18" charset="0"/>
                  <a:sym typeface="+mn-ea"/>
                </a:rPr>
                <a:t>、unique and value bound</a:t>
              </a:r>
              <a:r>
                <a:rPr lang="zh-CN" altLang="en-US" sz="1000" dirty="0">
                  <a:solidFill>
                    <a:schemeClr val="bg1"/>
                  </a:solidFill>
                  <a:effectLst/>
                  <a:latin typeface="汉仪粗简黑简" panose="00020600040101010101" charset="-122"/>
                  <a:ea typeface="汉仪粗简黑简" panose="00020600040101010101" charset="-122"/>
                  <a:cs typeface="汉仪粗简黑简" panose="00020600040101010101" charset="-122"/>
                  <a:sym typeface="+mn-ea"/>
                </a:rPr>
                <a:t>.</a:t>
              </a:r>
            </a:p>
          </p:txBody>
        </p:sp>
        <p:sp>
          <p:nvSpPr>
            <p:cNvPr id="61" name="文本框 83">
              <a:extLst>
                <a:ext uri="{FF2B5EF4-FFF2-40B4-BE49-F238E27FC236}">
                  <a16:creationId xmlns:a16="http://schemas.microsoft.com/office/drawing/2014/main" id="{9A8A8428-FC83-C4DD-BD02-F1A89F8795C9}"/>
                </a:ext>
              </a:extLst>
            </p:cNvPr>
            <p:cNvSpPr txBox="1">
              <a:spLocks noChangeArrowheads="1"/>
            </p:cNvSpPr>
            <p:nvPr/>
          </p:nvSpPr>
          <p:spPr bwMode="auto">
            <a:xfrm>
              <a:off x="103604" y="0"/>
              <a:ext cx="184728"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100" b="1" dirty="0">
                <a:solidFill>
                  <a:schemeClr val="bg1">
                    <a:lumMod val="85000"/>
                  </a:schemeClr>
                </a:solidFill>
                <a:latin typeface="+mn-lt"/>
                <a:ea typeface="+mn-ea"/>
                <a:cs typeface="+mn-ea"/>
                <a:sym typeface="+mn-lt"/>
              </a:endParaRPr>
            </a:p>
          </p:txBody>
        </p:sp>
      </p:grpSp>
      <p:grpSp>
        <p:nvGrpSpPr>
          <p:cNvPr id="63" name="组合 28">
            <a:extLst>
              <a:ext uri="{FF2B5EF4-FFF2-40B4-BE49-F238E27FC236}">
                <a16:creationId xmlns:a16="http://schemas.microsoft.com/office/drawing/2014/main" id="{B3A47920-ECFF-EA9F-A9E3-193DB23489EE}"/>
              </a:ext>
            </a:extLst>
          </p:cNvPr>
          <p:cNvGrpSpPr>
            <a:grpSpLocks/>
          </p:cNvGrpSpPr>
          <p:nvPr/>
        </p:nvGrpSpPr>
        <p:grpSpPr bwMode="auto">
          <a:xfrm>
            <a:off x="8256240" y="5427217"/>
            <a:ext cx="3046413" cy="400110"/>
            <a:chOff x="5953" y="-68996"/>
            <a:chExt cx="3046360" cy="400307"/>
          </a:xfrm>
        </p:grpSpPr>
        <p:sp>
          <p:nvSpPr>
            <p:cNvPr id="64" name="矩形 13">
              <a:extLst>
                <a:ext uri="{FF2B5EF4-FFF2-40B4-BE49-F238E27FC236}">
                  <a16:creationId xmlns:a16="http://schemas.microsoft.com/office/drawing/2014/main" id="{881224E6-5AF1-48E3-5937-8FA7B186D380}"/>
                </a:ext>
              </a:extLst>
            </p:cNvPr>
            <p:cNvSpPr>
              <a:spLocks noChangeArrowheads="1"/>
            </p:cNvSpPr>
            <p:nvPr/>
          </p:nvSpPr>
          <p:spPr bwMode="auto">
            <a:xfrm>
              <a:off x="5953" y="-68996"/>
              <a:ext cx="3046360" cy="40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a:solidFill>
                    <a:schemeClr val="bg1"/>
                  </a:solidFill>
                  <a:effectLst/>
                  <a:latin typeface="Times New Roman" panose="02020603050405020304" pitchFamily="18" charset="0"/>
                  <a:ea typeface="汉仪粗简黑简" panose="00020600040101010101" charset="-122"/>
                  <a:cs typeface="Times New Roman" panose="02020603050405020304" pitchFamily="18" charset="0"/>
                  <a:sym typeface="+mn-ea"/>
                </a:rPr>
                <a:t>3</a:t>
              </a:r>
              <a:r>
                <a:rPr lang="zh-CN" altLang="en-US" sz="2000" dirty="0">
                  <a:solidFill>
                    <a:schemeClr val="bg1"/>
                  </a:solidFill>
                  <a:effectLst/>
                  <a:latin typeface="Times New Roman" panose="02020603050405020304" pitchFamily="18" charset="0"/>
                  <a:ea typeface="汉仪粗简黑简" panose="00020600040101010101" charset="-122"/>
                  <a:cs typeface="Times New Roman" panose="02020603050405020304" pitchFamily="18" charset="0"/>
                  <a:sym typeface="+mn-ea"/>
                </a:rPr>
                <a:t>、the value cannot be split. </a:t>
              </a:r>
            </a:p>
          </p:txBody>
        </p:sp>
        <p:sp>
          <p:nvSpPr>
            <p:cNvPr id="65" name="文本框 64">
              <a:extLst>
                <a:ext uri="{FF2B5EF4-FFF2-40B4-BE49-F238E27FC236}">
                  <a16:creationId xmlns:a16="http://schemas.microsoft.com/office/drawing/2014/main" id="{D393E268-82A0-86AF-B14B-D64F0FF798EC}"/>
                </a:ext>
              </a:extLst>
            </p:cNvPr>
            <p:cNvSpPr txBox="1">
              <a:spLocks noChangeArrowheads="1"/>
            </p:cNvSpPr>
            <p:nvPr/>
          </p:nvSpPr>
          <p:spPr bwMode="auto">
            <a:xfrm>
              <a:off x="103604" y="0"/>
              <a:ext cx="184728"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100" b="1" dirty="0">
                <a:solidFill>
                  <a:schemeClr val="bg1">
                    <a:lumMod val="85000"/>
                  </a:schemeClr>
                </a:solidFill>
                <a:latin typeface="+mn-lt"/>
                <a:ea typeface="+mn-ea"/>
                <a:cs typeface="+mn-ea"/>
                <a:sym typeface="+mn-lt"/>
              </a:endParaRPr>
            </a:p>
          </p:txBody>
        </p:sp>
        <p:cxnSp>
          <p:nvCxnSpPr>
            <p:cNvPr id="66" name="直接连接符 120">
              <a:extLst>
                <a:ext uri="{FF2B5EF4-FFF2-40B4-BE49-F238E27FC236}">
                  <a16:creationId xmlns:a16="http://schemas.microsoft.com/office/drawing/2014/main" id="{ED8C75D6-E539-605E-469C-ABAC1F24A1D5}"/>
                </a:ext>
              </a:extLst>
            </p:cNvPr>
            <p:cNvCxnSpPr>
              <a:cxnSpLocks noChangeShapeType="1"/>
            </p:cNvCxnSpPr>
            <p:nvPr/>
          </p:nvCxnSpPr>
          <p:spPr bwMode="auto">
            <a:xfrm>
              <a:off x="103604" y="45691"/>
              <a:ext cx="0" cy="170228"/>
            </a:xfrm>
            <a:prstGeom prst="line">
              <a:avLst/>
            </a:prstGeom>
            <a:noFill/>
            <a:ln w="9525">
              <a:solidFill>
                <a:srgbClr val="2C3441"/>
              </a:solidFill>
              <a:round/>
              <a:headEnd/>
              <a:tailEnd/>
            </a:ln>
            <a:extLst>
              <a:ext uri="{909E8E84-426E-40DD-AFC4-6F175D3DCCD1}">
                <a14:hiddenFill xmlns:a14="http://schemas.microsoft.com/office/drawing/2010/main">
                  <a:noFill/>
                </a14:hiddenFill>
              </a:ext>
            </a:extLst>
          </p:spPr>
        </p:cxnSp>
      </p:grpSp>
    </p:spTree>
    <p:custDataLst>
      <p:tags r:id="rId1"/>
    </p:custDataLst>
    <p:extLst>
      <p:ext uri="{BB962C8B-B14F-4D97-AF65-F5344CB8AC3E}">
        <p14:creationId xmlns:p14="http://schemas.microsoft.com/office/powerpoint/2010/main" val="1537172941"/>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ppt_x"/>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p:cTn id="21" dur="1000" fill="hold"/>
                                        <p:tgtEl>
                                          <p:spTgt spid="48"/>
                                        </p:tgtEl>
                                        <p:attrNameLst>
                                          <p:attrName>ppt_w</p:attrName>
                                        </p:attrNameLst>
                                      </p:cBhvr>
                                      <p:tavLst>
                                        <p:tav tm="0">
                                          <p:val>
                                            <p:fltVal val="0"/>
                                          </p:val>
                                        </p:tav>
                                        <p:tav tm="100000">
                                          <p:val>
                                            <p:strVal val="#ppt_w"/>
                                          </p:val>
                                        </p:tav>
                                      </p:tavLst>
                                    </p:anim>
                                    <p:anim calcmode="lin" valueType="num">
                                      <p:cBhvr>
                                        <p:cTn id="22" dur="1000" fill="hold"/>
                                        <p:tgtEl>
                                          <p:spTgt spid="48"/>
                                        </p:tgtEl>
                                        <p:attrNameLst>
                                          <p:attrName>ppt_h</p:attrName>
                                        </p:attrNameLst>
                                      </p:cBhvr>
                                      <p:tavLst>
                                        <p:tav tm="0">
                                          <p:val>
                                            <p:fltVal val="0"/>
                                          </p:val>
                                        </p:tav>
                                        <p:tav tm="100000">
                                          <p:val>
                                            <p:strVal val="#ppt_h"/>
                                          </p:val>
                                        </p:tav>
                                      </p:tavLst>
                                    </p:anim>
                                    <p:anim calcmode="lin" valueType="num">
                                      <p:cBhvr>
                                        <p:cTn id="23" dur="1000" fill="hold"/>
                                        <p:tgtEl>
                                          <p:spTgt spid="48"/>
                                        </p:tgtEl>
                                        <p:attrNameLst>
                                          <p:attrName>style.rotation</p:attrName>
                                        </p:attrNameLst>
                                      </p:cBhvr>
                                      <p:tavLst>
                                        <p:tav tm="0">
                                          <p:val>
                                            <p:fltVal val="90"/>
                                          </p:val>
                                        </p:tav>
                                        <p:tav tm="100000">
                                          <p:val>
                                            <p:fltVal val="0"/>
                                          </p:val>
                                        </p:tav>
                                      </p:tavLst>
                                    </p:anim>
                                    <p:animEffect transition="in" filter="fade">
                                      <p:cBhvr>
                                        <p:cTn id="24" dur="1000"/>
                                        <p:tgtEl>
                                          <p:spTgt spid="48"/>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1000" fill="hold"/>
                                        <p:tgtEl>
                                          <p:spTgt spid="49"/>
                                        </p:tgtEl>
                                        <p:attrNameLst>
                                          <p:attrName>ppt_w</p:attrName>
                                        </p:attrNameLst>
                                      </p:cBhvr>
                                      <p:tavLst>
                                        <p:tav tm="0">
                                          <p:val>
                                            <p:fltVal val="0"/>
                                          </p:val>
                                        </p:tav>
                                        <p:tav tm="100000">
                                          <p:val>
                                            <p:strVal val="#ppt_w"/>
                                          </p:val>
                                        </p:tav>
                                      </p:tavLst>
                                    </p:anim>
                                    <p:anim calcmode="lin" valueType="num">
                                      <p:cBhvr>
                                        <p:cTn id="28" dur="1000" fill="hold"/>
                                        <p:tgtEl>
                                          <p:spTgt spid="49"/>
                                        </p:tgtEl>
                                        <p:attrNameLst>
                                          <p:attrName>ppt_h</p:attrName>
                                        </p:attrNameLst>
                                      </p:cBhvr>
                                      <p:tavLst>
                                        <p:tav tm="0">
                                          <p:val>
                                            <p:fltVal val="0"/>
                                          </p:val>
                                        </p:tav>
                                        <p:tav tm="100000">
                                          <p:val>
                                            <p:strVal val="#ppt_h"/>
                                          </p:val>
                                        </p:tav>
                                      </p:tavLst>
                                    </p:anim>
                                    <p:anim calcmode="lin" valueType="num">
                                      <p:cBhvr>
                                        <p:cTn id="29" dur="1000" fill="hold"/>
                                        <p:tgtEl>
                                          <p:spTgt spid="49"/>
                                        </p:tgtEl>
                                        <p:attrNameLst>
                                          <p:attrName>style.rotation</p:attrName>
                                        </p:attrNameLst>
                                      </p:cBhvr>
                                      <p:tavLst>
                                        <p:tav tm="0">
                                          <p:val>
                                            <p:fltVal val="90"/>
                                          </p:val>
                                        </p:tav>
                                        <p:tav tm="100000">
                                          <p:val>
                                            <p:fltVal val="0"/>
                                          </p:val>
                                        </p:tav>
                                      </p:tavLst>
                                    </p:anim>
                                    <p:animEffect transition="in" filter="fade">
                                      <p:cBhvr>
                                        <p:cTn id="30" dur="1000"/>
                                        <p:tgtEl>
                                          <p:spTgt spid="49"/>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1000" fill="hold"/>
                                        <p:tgtEl>
                                          <p:spTgt spid="50"/>
                                        </p:tgtEl>
                                        <p:attrNameLst>
                                          <p:attrName>ppt_w</p:attrName>
                                        </p:attrNameLst>
                                      </p:cBhvr>
                                      <p:tavLst>
                                        <p:tav tm="0">
                                          <p:val>
                                            <p:fltVal val="0"/>
                                          </p:val>
                                        </p:tav>
                                        <p:tav tm="100000">
                                          <p:val>
                                            <p:strVal val="#ppt_w"/>
                                          </p:val>
                                        </p:tav>
                                      </p:tavLst>
                                    </p:anim>
                                    <p:anim calcmode="lin" valueType="num">
                                      <p:cBhvr>
                                        <p:cTn id="34" dur="1000" fill="hold"/>
                                        <p:tgtEl>
                                          <p:spTgt spid="50"/>
                                        </p:tgtEl>
                                        <p:attrNameLst>
                                          <p:attrName>ppt_h</p:attrName>
                                        </p:attrNameLst>
                                      </p:cBhvr>
                                      <p:tavLst>
                                        <p:tav tm="0">
                                          <p:val>
                                            <p:fltVal val="0"/>
                                          </p:val>
                                        </p:tav>
                                        <p:tav tm="100000">
                                          <p:val>
                                            <p:strVal val="#ppt_h"/>
                                          </p:val>
                                        </p:tav>
                                      </p:tavLst>
                                    </p:anim>
                                    <p:anim calcmode="lin" valueType="num">
                                      <p:cBhvr>
                                        <p:cTn id="35" dur="1000" fill="hold"/>
                                        <p:tgtEl>
                                          <p:spTgt spid="50"/>
                                        </p:tgtEl>
                                        <p:attrNameLst>
                                          <p:attrName>style.rotation</p:attrName>
                                        </p:attrNameLst>
                                      </p:cBhvr>
                                      <p:tavLst>
                                        <p:tav tm="0">
                                          <p:val>
                                            <p:fltVal val="90"/>
                                          </p:val>
                                        </p:tav>
                                        <p:tav tm="100000">
                                          <p:val>
                                            <p:fltVal val="0"/>
                                          </p:val>
                                        </p:tav>
                                      </p:tavLst>
                                    </p:anim>
                                    <p:animEffect transition="in" filter="fade">
                                      <p:cBhvr>
                                        <p:cTn id="36" dur="1000"/>
                                        <p:tgtEl>
                                          <p:spTgt spid="50"/>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p:cTn id="45" dur="1000" fill="hold"/>
                                        <p:tgtEl>
                                          <p:spTgt spid="52"/>
                                        </p:tgtEl>
                                        <p:attrNameLst>
                                          <p:attrName>ppt_w</p:attrName>
                                        </p:attrNameLst>
                                      </p:cBhvr>
                                      <p:tavLst>
                                        <p:tav tm="0">
                                          <p:val>
                                            <p:fltVal val="0"/>
                                          </p:val>
                                        </p:tav>
                                        <p:tav tm="100000">
                                          <p:val>
                                            <p:strVal val="#ppt_w"/>
                                          </p:val>
                                        </p:tav>
                                      </p:tavLst>
                                    </p:anim>
                                    <p:anim calcmode="lin" valueType="num">
                                      <p:cBhvr>
                                        <p:cTn id="46" dur="1000" fill="hold"/>
                                        <p:tgtEl>
                                          <p:spTgt spid="52"/>
                                        </p:tgtEl>
                                        <p:attrNameLst>
                                          <p:attrName>ppt_h</p:attrName>
                                        </p:attrNameLst>
                                      </p:cBhvr>
                                      <p:tavLst>
                                        <p:tav tm="0">
                                          <p:val>
                                            <p:fltVal val="0"/>
                                          </p:val>
                                        </p:tav>
                                        <p:tav tm="100000">
                                          <p:val>
                                            <p:strVal val="#ppt_h"/>
                                          </p:val>
                                        </p:tav>
                                      </p:tavLst>
                                    </p:anim>
                                    <p:anim calcmode="lin" valueType="num">
                                      <p:cBhvr>
                                        <p:cTn id="47" dur="1000" fill="hold"/>
                                        <p:tgtEl>
                                          <p:spTgt spid="52"/>
                                        </p:tgtEl>
                                        <p:attrNameLst>
                                          <p:attrName>style.rotation</p:attrName>
                                        </p:attrNameLst>
                                      </p:cBhvr>
                                      <p:tavLst>
                                        <p:tav tm="0">
                                          <p:val>
                                            <p:fltVal val="90"/>
                                          </p:val>
                                        </p:tav>
                                        <p:tav tm="100000">
                                          <p:val>
                                            <p:fltVal val="0"/>
                                          </p:val>
                                        </p:tav>
                                      </p:tavLst>
                                    </p:anim>
                                    <p:animEffect transition="in" filter="fade">
                                      <p:cBhvr>
                                        <p:cTn id="48" dur="1000"/>
                                        <p:tgtEl>
                                          <p:spTgt spid="52"/>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p:cTn id="51" dur="1000" fill="hold"/>
                                        <p:tgtEl>
                                          <p:spTgt spid="53"/>
                                        </p:tgtEl>
                                        <p:attrNameLst>
                                          <p:attrName>ppt_w</p:attrName>
                                        </p:attrNameLst>
                                      </p:cBhvr>
                                      <p:tavLst>
                                        <p:tav tm="0">
                                          <p:val>
                                            <p:fltVal val="0"/>
                                          </p:val>
                                        </p:tav>
                                        <p:tav tm="100000">
                                          <p:val>
                                            <p:strVal val="#ppt_w"/>
                                          </p:val>
                                        </p:tav>
                                      </p:tavLst>
                                    </p:anim>
                                    <p:anim calcmode="lin" valueType="num">
                                      <p:cBhvr>
                                        <p:cTn id="52" dur="1000" fill="hold"/>
                                        <p:tgtEl>
                                          <p:spTgt spid="53"/>
                                        </p:tgtEl>
                                        <p:attrNameLst>
                                          <p:attrName>ppt_h</p:attrName>
                                        </p:attrNameLst>
                                      </p:cBhvr>
                                      <p:tavLst>
                                        <p:tav tm="0">
                                          <p:val>
                                            <p:fltVal val="0"/>
                                          </p:val>
                                        </p:tav>
                                        <p:tav tm="100000">
                                          <p:val>
                                            <p:strVal val="#ppt_h"/>
                                          </p:val>
                                        </p:tav>
                                      </p:tavLst>
                                    </p:anim>
                                    <p:anim calcmode="lin" valueType="num">
                                      <p:cBhvr>
                                        <p:cTn id="53" dur="1000" fill="hold"/>
                                        <p:tgtEl>
                                          <p:spTgt spid="53"/>
                                        </p:tgtEl>
                                        <p:attrNameLst>
                                          <p:attrName>style.rotation</p:attrName>
                                        </p:attrNameLst>
                                      </p:cBhvr>
                                      <p:tavLst>
                                        <p:tav tm="0">
                                          <p:val>
                                            <p:fltVal val="90"/>
                                          </p:val>
                                        </p:tav>
                                        <p:tav tm="100000">
                                          <p:val>
                                            <p:fltVal val="0"/>
                                          </p:val>
                                        </p:tav>
                                      </p:tavLst>
                                    </p:anim>
                                    <p:animEffect transition="in" filter="fade">
                                      <p:cBhvr>
                                        <p:cTn id="54" dur="1000"/>
                                        <p:tgtEl>
                                          <p:spTgt spid="53"/>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p:cTn id="57" dur="1000" fill="hold"/>
                                        <p:tgtEl>
                                          <p:spTgt spid="54"/>
                                        </p:tgtEl>
                                        <p:attrNameLst>
                                          <p:attrName>ppt_w</p:attrName>
                                        </p:attrNameLst>
                                      </p:cBhvr>
                                      <p:tavLst>
                                        <p:tav tm="0">
                                          <p:val>
                                            <p:fltVal val="0"/>
                                          </p:val>
                                        </p:tav>
                                        <p:tav tm="100000">
                                          <p:val>
                                            <p:strVal val="#ppt_w"/>
                                          </p:val>
                                        </p:tav>
                                      </p:tavLst>
                                    </p:anim>
                                    <p:anim calcmode="lin" valueType="num">
                                      <p:cBhvr>
                                        <p:cTn id="58" dur="1000" fill="hold"/>
                                        <p:tgtEl>
                                          <p:spTgt spid="54"/>
                                        </p:tgtEl>
                                        <p:attrNameLst>
                                          <p:attrName>ppt_h</p:attrName>
                                        </p:attrNameLst>
                                      </p:cBhvr>
                                      <p:tavLst>
                                        <p:tav tm="0">
                                          <p:val>
                                            <p:fltVal val="0"/>
                                          </p:val>
                                        </p:tav>
                                        <p:tav tm="100000">
                                          <p:val>
                                            <p:strVal val="#ppt_h"/>
                                          </p:val>
                                        </p:tav>
                                      </p:tavLst>
                                    </p:anim>
                                    <p:anim calcmode="lin" valueType="num">
                                      <p:cBhvr>
                                        <p:cTn id="59" dur="1000" fill="hold"/>
                                        <p:tgtEl>
                                          <p:spTgt spid="54"/>
                                        </p:tgtEl>
                                        <p:attrNameLst>
                                          <p:attrName>style.rotation</p:attrName>
                                        </p:attrNameLst>
                                      </p:cBhvr>
                                      <p:tavLst>
                                        <p:tav tm="0">
                                          <p:val>
                                            <p:fltVal val="90"/>
                                          </p:val>
                                        </p:tav>
                                        <p:tav tm="100000">
                                          <p:val>
                                            <p:fltVal val="0"/>
                                          </p:val>
                                        </p:tav>
                                      </p:tavLst>
                                    </p:anim>
                                    <p:animEffect transition="in" filter="fade">
                                      <p:cBhvr>
                                        <p:cTn id="60"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l="21947"/>
          <a:stretch/>
        </p:blipFill>
        <p:spPr>
          <a:xfrm rot="15300000">
            <a:off x="3241471" y="208967"/>
            <a:ext cx="3763210" cy="4072236"/>
          </a:xfrm>
          <a:prstGeom prst="rect">
            <a:avLst/>
          </a:prstGeom>
        </p:spPr>
      </p:pic>
      <p:grpSp>
        <p:nvGrpSpPr>
          <p:cNvPr id="45" name="组合 44"/>
          <p:cNvGrpSpPr/>
          <p:nvPr/>
        </p:nvGrpSpPr>
        <p:grpSpPr>
          <a:xfrm>
            <a:off x="939457" y="3733008"/>
            <a:ext cx="2198038" cy="610557"/>
            <a:chOff x="5273444" y="838789"/>
            <a:chExt cx="2198038" cy="610557"/>
          </a:xfrm>
        </p:grpSpPr>
        <p:sp>
          <p:nvSpPr>
            <p:cNvPr id="9" name="文本框 8"/>
            <p:cNvSpPr txBox="1"/>
            <p:nvPr/>
          </p:nvSpPr>
          <p:spPr>
            <a:xfrm>
              <a:off x="5273444" y="838789"/>
              <a:ext cx="2198038" cy="369332"/>
            </a:xfrm>
            <a:prstGeom prst="rect">
              <a:avLst/>
            </a:prstGeom>
            <a:noFill/>
          </p:spPr>
          <p:txBody>
            <a:bodyPr wrap="none" rtlCol="0">
              <a:spAutoFit/>
            </a:bodyPr>
            <a:lstStyle/>
            <a:p>
              <a:r>
                <a:rPr lang="en-US" altLang="zh-CN" b="1" dirty="0">
                  <a:solidFill>
                    <a:schemeClr val="bg1"/>
                  </a:solidFill>
                  <a:cs typeface="+mn-ea"/>
                  <a:sym typeface="+mn-lt"/>
                </a:rPr>
                <a:t>What is Metaverse</a:t>
              </a:r>
              <a:endParaRPr lang="zh-CN" altLang="en-US" b="1" dirty="0">
                <a:solidFill>
                  <a:schemeClr val="bg1"/>
                </a:solidFill>
                <a:cs typeface="+mn-ea"/>
                <a:sym typeface="+mn-lt"/>
              </a:endParaRPr>
            </a:p>
          </p:txBody>
        </p:sp>
        <p:sp>
          <p:nvSpPr>
            <p:cNvPr id="10" name="矩形 9"/>
            <p:cNvSpPr/>
            <p:nvPr/>
          </p:nvSpPr>
          <p:spPr>
            <a:xfrm>
              <a:off x="5292478" y="1141569"/>
              <a:ext cx="633507" cy="307777"/>
            </a:xfrm>
            <a:prstGeom prst="rect">
              <a:avLst/>
            </a:prstGeom>
          </p:spPr>
          <p:txBody>
            <a:bodyPr wrap="none">
              <a:spAutoFit/>
            </a:bodyPr>
            <a:lstStyle/>
            <a:p>
              <a:r>
                <a:rPr lang="en-US" altLang="zh-CN" sz="1400" dirty="0">
                  <a:solidFill>
                    <a:schemeClr val="bg1"/>
                  </a:solidFill>
                  <a:cs typeface="+mn-ea"/>
                  <a:sym typeface="+mn-lt"/>
                </a:rPr>
                <a:t>Priyal</a:t>
              </a:r>
              <a:endParaRPr lang="zh-CN" altLang="en-US" sz="1400" dirty="0">
                <a:solidFill>
                  <a:schemeClr val="bg1"/>
                </a:solidFill>
                <a:cs typeface="+mn-ea"/>
                <a:sym typeface="+mn-lt"/>
              </a:endParaRPr>
            </a:p>
          </p:txBody>
        </p:sp>
      </p:grpSp>
      <p:grpSp>
        <p:nvGrpSpPr>
          <p:cNvPr id="46" name="组合 45"/>
          <p:cNvGrpSpPr/>
          <p:nvPr/>
        </p:nvGrpSpPr>
        <p:grpSpPr>
          <a:xfrm>
            <a:off x="9041077" y="3745444"/>
            <a:ext cx="3231782" cy="662299"/>
            <a:chOff x="5929594" y="2488639"/>
            <a:chExt cx="2253469" cy="662299"/>
          </a:xfrm>
        </p:grpSpPr>
        <p:sp>
          <p:nvSpPr>
            <p:cNvPr id="15" name="文本框 14"/>
            <p:cNvSpPr txBox="1"/>
            <p:nvPr/>
          </p:nvSpPr>
          <p:spPr>
            <a:xfrm>
              <a:off x="5929594" y="2488639"/>
              <a:ext cx="2253469" cy="369332"/>
            </a:xfrm>
            <a:prstGeom prst="rect">
              <a:avLst/>
            </a:prstGeom>
            <a:noFill/>
          </p:spPr>
          <p:txBody>
            <a:bodyPr wrap="square" rtlCol="0">
              <a:spAutoFit/>
            </a:bodyPr>
            <a:lstStyle/>
            <a:p>
              <a:r>
                <a:rPr lang="en-US" altLang="zh-CN" b="1" dirty="0">
                  <a:solidFill>
                    <a:schemeClr val="bg1"/>
                  </a:solidFill>
                  <a:cs typeface="+mn-ea"/>
                  <a:sym typeface="+mn-lt"/>
                </a:rPr>
                <a:t>Metaverse and Investing</a:t>
              </a:r>
              <a:endParaRPr lang="zh-CN" altLang="en-US" b="1" dirty="0">
                <a:solidFill>
                  <a:schemeClr val="bg1"/>
                </a:solidFill>
                <a:cs typeface="+mn-ea"/>
                <a:sym typeface="+mn-lt"/>
              </a:endParaRPr>
            </a:p>
          </p:txBody>
        </p:sp>
        <p:sp>
          <p:nvSpPr>
            <p:cNvPr id="16" name="矩形 15"/>
            <p:cNvSpPr/>
            <p:nvPr/>
          </p:nvSpPr>
          <p:spPr>
            <a:xfrm>
              <a:off x="5934650" y="2843161"/>
              <a:ext cx="761747" cy="307777"/>
            </a:xfrm>
            <a:prstGeom prst="rect">
              <a:avLst/>
            </a:prstGeom>
          </p:spPr>
          <p:txBody>
            <a:bodyPr wrap="none">
              <a:spAutoFit/>
            </a:bodyPr>
            <a:lstStyle/>
            <a:p>
              <a:r>
                <a:rPr lang="en-US" altLang="zh-CN" sz="1400" dirty="0">
                  <a:solidFill>
                    <a:schemeClr val="bg1"/>
                  </a:solidFill>
                  <a:cs typeface="+mn-ea"/>
                  <a:sym typeface="+mn-lt"/>
                </a:rPr>
                <a:t>Poorna</a:t>
              </a:r>
              <a:endParaRPr lang="zh-CN" altLang="en-US" sz="1400" dirty="0">
                <a:solidFill>
                  <a:schemeClr val="bg1"/>
                </a:solidFill>
                <a:cs typeface="+mn-ea"/>
                <a:sym typeface="+mn-lt"/>
              </a:endParaRPr>
            </a:p>
          </p:txBody>
        </p:sp>
      </p:grpSp>
      <p:grpSp>
        <p:nvGrpSpPr>
          <p:cNvPr id="47" name="组合 46"/>
          <p:cNvGrpSpPr/>
          <p:nvPr/>
        </p:nvGrpSpPr>
        <p:grpSpPr>
          <a:xfrm>
            <a:off x="939457" y="4952970"/>
            <a:ext cx="1521097" cy="606492"/>
            <a:chOff x="6068905" y="4096260"/>
            <a:chExt cx="1521097" cy="606492"/>
          </a:xfrm>
        </p:grpSpPr>
        <p:sp>
          <p:nvSpPr>
            <p:cNvPr id="17" name="文本框 16"/>
            <p:cNvSpPr txBox="1"/>
            <p:nvPr/>
          </p:nvSpPr>
          <p:spPr>
            <a:xfrm>
              <a:off x="6071638" y="4096260"/>
              <a:ext cx="1518364" cy="369332"/>
            </a:xfrm>
            <a:prstGeom prst="rect">
              <a:avLst/>
            </a:prstGeom>
            <a:noFill/>
          </p:spPr>
          <p:txBody>
            <a:bodyPr wrap="none" rtlCol="0">
              <a:spAutoFit/>
            </a:bodyPr>
            <a:lstStyle/>
            <a:p>
              <a:r>
                <a:rPr lang="en-US" altLang="zh-CN" b="1" dirty="0">
                  <a:solidFill>
                    <a:schemeClr val="bg1"/>
                  </a:solidFill>
                  <a:cs typeface="+mn-ea"/>
                  <a:sym typeface="+mn-lt"/>
                </a:rPr>
                <a:t>What is NFT</a:t>
              </a:r>
              <a:endParaRPr lang="zh-CN" altLang="en-US" b="1" dirty="0">
                <a:solidFill>
                  <a:schemeClr val="bg1"/>
                </a:solidFill>
                <a:cs typeface="+mn-ea"/>
                <a:sym typeface="+mn-lt"/>
              </a:endParaRPr>
            </a:p>
          </p:txBody>
        </p:sp>
        <p:sp>
          <p:nvSpPr>
            <p:cNvPr id="18" name="矩形 17"/>
            <p:cNvSpPr/>
            <p:nvPr/>
          </p:nvSpPr>
          <p:spPr>
            <a:xfrm>
              <a:off x="6068905" y="4394975"/>
              <a:ext cx="992259" cy="307777"/>
            </a:xfrm>
            <a:prstGeom prst="rect">
              <a:avLst/>
            </a:prstGeom>
          </p:spPr>
          <p:txBody>
            <a:bodyPr wrap="none">
              <a:spAutoFit/>
            </a:bodyPr>
            <a:lstStyle/>
            <a:p>
              <a:r>
                <a:rPr lang="en-US" altLang="zh-CN" sz="1400" dirty="0">
                  <a:solidFill>
                    <a:schemeClr val="bg1"/>
                  </a:solidFill>
                  <a:cs typeface="+mn-ea"/>
                  <a:sym typeface="+mn-lt"/>
                </a:rPr>
                <a:t>Nanjie Yin</a:t>
              </a:r>
              <a:endParaRPr lang="zh-CN" altLang="en-US" sz="1400" dirty="0">
                <a:solidFill>
                  <a:schemeClr val="bg1"/>
                </a:solidFill>
                <a:cs typeface="+mn-ea"/>
                <a:sym typeface="+mn-lt"/>
              </a:endParaRPr>
            </a:p>
          </p:txBody>
        </p:sp>
      </p:grpSp>
      <p:grpSp>
        <p:nvGrpSpPr>
          <p:cNvPr id="48" name="组合 47"/>
          <p:cNvGrpSpPr/>
          <p:nvPr/>
        </p:nvGrpSpPr>
        <p:grpSpPr>
          <a:xfrm>
            <a:off x="4439816" y="4908779"/>
            <a:ext cx="1980029" cy="611601"/>
            <a:chOff x="5266846" y="5795694"/>
            <a:chExt cx="1980029" cy="611601"/>
          </a:xfrm>
        </p:grpSpPr>
        <p:sp>
          <p:nvSpPr>
            <p:cNvPr id="19" name="文本框 18"/>
            <p:cNvSpPr txBox="1"/>
            <p:nvPr/>
          </p:nvSpPr>
          <p:spPr>
            <a:xfrm>
              <a:off x="5266846" y="5795694"/>
              <a:ext cx="1980029" cy="369332"/>
            </a:xfrm>
            <a:prstGeom prst="rect">
              <a:avLst/>
            </a:prstGeom>
            <a:noFill/>
          </p:spPr>
          <p:txBody>
            <a:bodyPr wrap="none" rtlCol="0">
              <a:spAutoFit/>
            </a:bodyPr>
            <a:lstStyle/>
            <a:p>
              <a:r>
                <a:rPr lang="en-US" altLang="zh-CN" b="1" dirty="0">
                  <a:solidFill>
                    <a:schemeClr val="bg1"/>
                  </a:solidFill>
                  <a:cs typeface="+mn-ea"/>
                  <a:sym typeface="+mn-lt"/>
                </a:rPr>
                <a:t>Investing in NFT</a:t>
              </a:r>
              <a:endParaRPr lang="zh-CN" altLang="en-US" b="1" dirty="0">
                <a:solidFill>
                  <a:schemeClr val="bg1"/>
                </a:solidFill>
                <a:cs typeface="+mn-ea"/>
                <a:sym typeface="+mn-lt"/>
              </a:endParaRPr>
            </a:p>
          </p:txBody>
        </p:sp>
        <p:sp>
          <p:nvSpPr>
            <p:cNvPr id="20" name="矩形 19"/>
            <p:cNvSpPr/>
            <p:nvPr/>
          </p:nvSpPr>
          <p:spPr>
            <a:xfrm>
              <a:off x="5266846" y="6099518"/>
              <a:ext cx="1027333" cy="307777"/>
            </a:xfrm>
            <a:prstGeom prst="rect">
              <a:avLst/>
            </a:prstGeom>
          </p:spPr>
          <p:txBody>
            <a:bodyPr wrap="none">
              <a:spAutoFit/>
            </a:bodyPr>
            <a:lstStyle/>
            <a:p>
              <a:r>
                <a:rPr lang="en-US" altLang="zh-CN" sz="1400" dirty="0">
                  <a:solidFill>
                    <a:schemeClr val="bg1"/>
                  </a:solidFill>
                  <a:cs typeface="+mn-ea"/>
                  <a:sym typeface="+mn-lt"/>
                </a:rPr>
                <a:t>Varun Jain</a:t>
              </a:r>
              <a:endParaRPr lang="zh-CN" altLang="en-US" sz="1400" dirty="0">
                <a:solidFill>
                  <a:schemeClr val="bg1"/>
                </a:solidFill>
                <a:cs typeface="+mn-ea"/>
                <a:sym typeface="+mn-lt"/>
              </a:endParaRPr>
            </a:p>
          </p:txBody>
        </p:sp>
      </p:grpSp>
      <p:sp>
        <p:nvSpPr>
          <p:cNvPr id="24" name="文本框 23"/>
          <p:cNvSpPr txBox="1"/>
          <p:nvPr/>
        </p:nvSpPr>
        <p:spPr>
          <a:xfrm>
            <a:off x="4578633" y="2310747"/>
            <a:ext cx="2167581" cy="584775"/>
          </a:xfrm>
          <a:prstGeom prst="rect">
            <a:avLst/>
          </a:prstGeom>
          <a:noFill/>
        </p:spPr>
        <p:txBody>
          <a:bodyPr wrap="none" rtlCol="0">
            <a:spAutoFit/>
          </a:bodyPr>
          <a:lstStyle/>
          <a:p>
            <a:pPr algn="ctr"/>
            <a:r>
              <a:rPr lang="en-US" altLang="zh-CN" sz="3200" b="1" dirty="0">
                <a:solidFill>
                  <a:schemeClr val="bg1">
                    <a:lumMod val="85000"/>
                  </a:schemeClr>
                </a:solidFill>
                <a:cs typeface="+mn-ea"/>
                <a:sym typeface="+mn-lt"/>
              </a:rPr>
              <a:t>CONTENT</a:t>
            </a:r>
            <a:endParaRPr lang="zh-CN" altLang="en-US" sz="3200" b="1" dirty="0">
              <a:solidFill>
                <a:schemeClr val="bg1">
                  <a:lumMod val="85000"/>
                </a:schemeClr>
              </a:solidFill>
              <a:cs typeface="+mn-ea"/>
              <a:sym typeface="+mn-lt"/>
            </a:endParaRPr>
          </a:p>
        </p:txBody>
      </p:sp>
      <p:sp>
        <p:nvSpPr>
          <p:cNvPr id="8" name="文本框 7"/>
          <p:cNvSpPr txBox="1"/>
          <p:nvPr/>
        </p:nvSpPr>
        <p:spPr>
          <a:xfrm>
            <a:off x="272776" y="3798555"/>
            <a:ext cx="585417" cy="523220"/>
          </a:xfrm>
          <a:prstGeom prst="rect">
            <a:avLst/>
          </a:prstGeom>
          <a:noFill/>
          <a:ln>
            <a:solidFill>
              <a:srgbClr val="37BBED"/>
            </a:solidFill>
          </a:ln>
        </p:spPr>
        <p:txBody>
          <a:bodyPr wrap="none" rtlCol="0">
            <a:spAutoFit/>
          </a:bodyPr>
          <a:lstStyle/>
          <a:p>
            <a:r>
              <a:rPr lang="en-US" altLang="zh-CN" sz="2800" b="1" dirty="0">
                <a:solidFill>
                  <a:schemeClr val="bg1">
                    <a:lumMod val="85000"/>
                  </a:schemeClr>
                </a:solidFill>
                <a:cs typeface="+mn-ea"/>
                <a:sym typeface="+mn-lt"/>
              </a:rPr>
              <a:t>01</a:t>
            </a:r>
            <a:endParaRPr lang="zh-CN" altLang="en-US" sz="2800" b="1" dirty="0">
              <a:solidFill>
                <a:schemeClr val="bg1">
                  <a:lumMod val="85000"/>
                </a:schemeClr>
              </a:solidFill>
              <a:cs typeface="+mn-ea"/>
              <a:sym typeface="+mn-lt"/>
            </a:endParaRPr>
          </a:p>
        </p:txBody>
      </p:sp>
      <p:sp>
        <p:nvSpPr>
          <p:cNvPr id="12" name="文本框 11"/>
          <p:cNvSpPr txBox="1"/>
          <p:nvPr/>
        </p:nvSpPr>
        <p:spPr>
          <a:xfrm>
            <a:off x="8179076" y="3797038"/>
            <a:ext cx="585417"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03</a:t>
            </a:r>
            <a:endParaRPr lang="zh-CN" altLang="en-US" sz="2800" b="1" dirty="0">
              <a:solidFill>
                <a:schemeClr val="bg1">
                  <a:lumMod val="85000"/>
                </a:schemeClr>
              </a:solidFill>
              <a:latin typeface="+mn-lt"/>
              <a:ea typeface="+mn-ea"/>
              <a:cs typeface="+mn-ea"/>
              <a:sym typeface="+mn-lt"/>
            </a:endParaRPr>
          </a:p>
        </p:txBody>
      </p:sp>
      <p:sp>
        <p:nvSpPr>
          <p:cNvPr id="13" name="文本框 12"/>
          <p:cNvSpPr txBox="1"/>
          <p:nvPr/>
        </p:nvSpPr>
        <p:spPr>
          <a:xfrm>
            <a:off x="270719" y="4956799"/>
            <a:ext cx="585417"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04</a:t>
            </a:r>
            <a:endParaRPr lang="zh-CN" altLang="en-US" sz="2800" b="1" dirty="0">
              <a:solidFill>
                <a:schemeClr val="bg1">
                  <a:lumMod val="85000"/>
                </a:schemeClr>
              </a:solidFill>
              <a:latin typeface="+mn-lt"/>
              <a:ea typeface="+mn-ea"/>
              <a:cs typeface="+mn-ea"/>
              <a:sym typeface="+mn-lt"/>
            </a:endParaRPr>
          </a:p>
        </p:txBody>
      </p:sp>
      <p:sp>
        <p:nvSpPr>
          <p:cNvPr id="14" name="文本框 13"/>
          <p:cNvSpPr txBox="1"/>
          <p:nvPr/>
        </p:nvSpPr>
        <p:spPr>
          <a:xfrm>
            <a:off x="3470539" y="4952970"/>
            <a:ext cx="585417"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05</a:t>
            </a:r>
            <a:endParaRPr lang="zh-CN" altLang="en-US" sz="2800" b="1" dirty="0">
              <a:solidFill>
                <a:schemeClr val="bg1">
                  <a:lumMod val="85000"/>
                </a:schemeClr>
              </a:solidFill>
              <a:latin typeface="+mn-lt"/>
              <a:ea typeface="+mn-ea"/>
              <a:cs typeface="+mn-ea"/>
              <a:sym typeface="+mn-lt"/>
            </a:endParaRPr>
          </a:p>
        </p:txBody>
      </p:sp>
      <p:grpSp>
        <p:nvGrpSpPr>
          <p:cNvPr id="41" name="组合 40"/>
          <p:cNvGrpSpPr/>
          <p:nvPr/>
        </p:nvGrpSpPr>
        <p:grpSpPr>
          <a:xfrm rot="10800000" flipV="1">
            <a:off x="263352" y="3318349"/>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10613795" y="4865485"/>
            <a:ext cx="1341132" cy="1509838"/>
          </a:xfrm>
          <a:prstGeom prst="rect">
            <a:avLst/>
          </a:prstGeom>
        </p:spPr>
      </p:pic>
      <p:sp>
        <p:nvSpPr>
          <p:cNvPr id="2" name="文本框 1">
            <a:extLst>
              <a:ext uri="{FF2B5EF4-FFF2-40B4-BE49-F238E27FC236}">
                <a16:creationId xmlns:a16="http://schemas.microsoft.com/office/drawing/2014/main" id="{4E133054-B9EA-AAC5-7E90-B57C76ED2F65}"/>
              </a:ext>
            </a:extLst>
          </p:cNvPr>
          <p:cNvSpPr txBox="1"/>
          <p:nvPr/>
        </p:nvSpPr>
        <p:spPr>
          <a:xfrm>
            <a:off x="3470539" y="3797038"/>
            <a:ext cx="585417" cy="523220"/>
          </a:xfrm>
          <a:prstGeom prst="rect">
            <a:avLst/>
          </a:prstGeom>
          <a:noFill/>
          <a:ln>
            <a:solidFill>
              <a:srgbClr val="37BBED"/>
            </a:solidFill>
          </a:ln>
        </p:spPr>
        <p:txBody>
          <a:bodyPr wrap="none" rtlCol="0">
            <a:spAutoFit/>
          </a:bodyPr>
          <a:lstStyle/>
          <a:p>
            <a:r>
              <a:rPr lang="en-US" altLang="zh-CN" sz="2800" b="1" dirty="0">
                <a:solidFill>
                  <a:schemeClr val="bg1">
                    <a:lumMod val="85000"/>
                  </a:schemeClr>
                </a:solidFill>
                <a:cs typeface="+mn-ea"/>
                <a:sym typeface="+mn-lt"/>
              </a:rPr>
              <a:t>02</a:t>
            </a:r>
            <a:endParaRPr lang="zh-CN" altLang="en-US" sz="2800" b="1" dirty="0">
              <a:solidFill>
                <a:schemeClr val="bg1">
                  <a:lumMod val="85000"/>
                </a:schemeClr>
              </a:solidFill>
              <a:cs typeface="+mn-ea"/>
              <a:sym typeface="+mn-lt"/>
            </a:endParaRPr>
          </a:p>
        </p:txBody>
      </p:sp>
      <p:grpSp>
        <p:nvGrpSpPr>
          <p:cNvPr id="4" name="组合 3">
            <a:extLst>
              <a:ext uri="{FF2B5EF4-FFF2-40B4-BE49-F238E27FC236}">
                <a16:creationId xmlns:a16="http://schemas.microsoft.com/office/drawing/2014/main" id="{20EC1521-FAB0-67A7-125F-69DE9AD7E869}"/>
              </a:ext>
            </a:extLst>
          </p:cNvPr>
          <p:cNvGrpSpPr/>
          <p:nvPr/>
        </p:nvGrpSpPr>
        <p:grpSpPr>
          <a:xfrm>
            <a:off x="4363594" y="3724109"/>
            <a:ext cx="3185487" cy="610557"/>
            <a:chOff x="5289515" y="838789"/>
            <a:chExt cx="3185487" cy="610557"/>
          </a:xfrm>
        </p:grpSpPr>
        <p:sp>
          <p:nvSpPr>
            <p:cNvPr id="5" name="文本框 4">
              <a:extLst>
                <a:ext uri="{FF2B5EF4-FFF2-40B4-BE49-F238E27FC236}">
                  <a16:creationId xmlns:a16="http://schemas.microsoft.com/office/drawing/2014/main" id="{04CDBBB9-D582-217E-B079-08E1B4749B2F}"/>
                </a:ext>
              </a:extLst>
            </p:cNvPr>
            <p:cNvSpPr txBox="1"/>
            <p:nvPr/>
          </p:nvSpPr>
          <p:spPr>
            <a:xfrm>
              <a:off x="5289515" y="838789"/>
              <a:ext cx="3185487" cy="369332"/>
            </a:xfrm>
            <a:prstGeom prst="rect">
              <a:avLst/>
            </a:prstGeom>
            <a:noFill/>
          </p:spPr>
          <p:txBody>
            <a:bodyPr wrap="none" rtlCol="0">
              <a:spAutoFit/>
            </a:bodyPr>
            <a:lstStyle/>
            <a:p>
              <a:r>
                <a:rPr lang="en-US" altLang="zh-CN" b="1" dirty="0">
                  <a:solidFill>
                    <a:schemeClr val="bg1"/>
                  </a:solidFill>
                  <a:cs typeface="+mn-ea"/>
                  <a:sym typeface="+mn-lt"/>
                </a:rPr>
                <a:t>Metaverse industry outlook</a:t>
              </a:r>
            </a:p>
          </p:txBody>
        </p:sp>
        <p:sp>
          <p:nvSpPr>
            <p:cNvPr id="6" name="矩形 5">
              <a:extLst>
                <a:ext uri="{FF2B5EF4-FFF2-40B4-BE49-F238E27FC236}">
                  <a16:creationId xmlns:a16="http://schemas.microsoft.com/office/drawing/2014/main" id="{DCEAFCBD-EC6E-3E8C-7C0D-44C2255FC8D6}"/>
                </a:ext>
              </a:extLst>
            </p:cNvPr>
            <p:cNvSpPr/>
            <p:nvPr/>
          </p:nvSpPr>
          <p:spPr>
            <a:xfrm>
              <a:off x="5292478" y="1141569"/>
              <a:ext cx="1090363" cy="307777"/>
            </a:xfrm>
            <a:prstGeom prst="rect">
              <a:avLst/>
            </a:prstGeom>
          </p:spPr>
          <p:txBody>
            <a:bodyPr wrap="none">
              <a:spAutoFit/>
            </a:bodyPr>
            <a:lstStyle/>
            <a:p>
              <a:r>
                <a:rPr lang="en-US" altLang="zh-CN" sz="1400" dirty="0">
                  <a:solidFill>
                    <a:schemeClr val="bg1"/>
                  </a:solidFill>
                  <a:cs typeface="+mn-ea"/>
                  <a:sym typeface="+mn-lt"/>
                </a:rPr>
                <a:t>Hanyang Li</a:t>
              </a:r>
              <a:endParaRPr lang="zh-CN" altLang="en-US" sz="1400" dirty="0">
                <a:solidFill>
                  <a:schemeClr val="bg1"/>
                </a:solidFill>
                <a:cs typeface="+mn-ea"/>
                <a:sym typeface="+mn-lt"/>
              </a:endParaRPr>
            </a:p>
          </p:txBody>
        </p:sp>
      </p:grpSp>
    </p:spTree>
    <p:custDataLst>
      <p:tags r:id="rId1"/>
    </p:custDataLst>
    <p:extLst>
      <p:ext uri="{BB962C8B-B14F-4D97-AF65-F5344CB8AC3E}">
        <p14:creationId xmlns:p14="http://schemas.microsoft.com/office/powerpoint/2010/main" val="3749059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8D7C0BE-DA76-0290-4238-5DDE8BF04185}"/>
              </a:ext>
            </a:extLst>
          </p:cNvPr>
          <p:cNvSpPr txBox="1"/>
          <p:nvPr/>
        </p:nvSpPr>
        <p:spPr>
          <a:xfrm>
            <a:off x="227348" y="620688"/>
            <a:ext cx="11737304" cy="5151538"/>
          </a:xfrm>
          <a:prstGeom prst="rect">
            <a:avLst/>
          </a:prstGeom>
          <a:noFill/>
        </p:spPr>
        <p:txBody>
          <a:bodyPr wrap="square">
            <a:spAutoFit/>
          </a:bodyPr>
          <a:lstStyle/>
          <a:p>
            <a:pPr algn="l" fontAlgn="auto">
              <a:lnSpc>
                <a:spcPct val="200000"/>
              </a:lnSpc>
            </a:pPr>
            <a:r>
              <a:rPr lang="en-US" altLang="zh-CN" sz="2400" kern="0" dirty="0">
                <a:solidFill>
                  <a:schemeClr val="bg1"/>
                </a:solidFill>
                <a:effectLst/>
                <a:uFillTx/>
                <a:latin typeface="汉仪粗简黑简" panose="00020600040101010101" charset="-122"/>
                <a:ea typeface="汉仪粗简黑简" panose="00020600040101010101" charset="-122"/>
                <a:cs typeface="汉仪粗简黑简" panose="00020600040101010101" charset="-122"/>
              </a:rPr>
              <a:t>For example, there is only one copy of the Mona Lisa smile in the world, and although there are many other copies, the original is the only one that has the highest value (which is certainly priceless at this time). Why does the original have such a high value?</a:t>
            </a:r>
          </a:p>
          <a:p>
            <a:pPr algn="l" fontAlgn="auto">
              <a:lnSpc>
                <a:spcPct val="200000"/>
              </a:lnSpc>
            </a:pPr>
            <a:r>
              <a:rPr lang="en-US" altLang="zh-CN" sz="2400" kern="0" dirty="0">
                <a:solidFill>
                  <a:schemeClr val="bg1"/>
                </a:solidFill>
                <a:effectLst/>
                <a:uFillTx/>
                <a:latin typeface="汉仪粗简黑简" panose="00020600040101010101" charset="-122"/>
                <a:ea typeface="汉仪粗简黑简" panose="00020600040101010101" charset="-122"/>
                <a:cs typeface="汉仪粗简黑简" panose="00020600040101010101" charset="-122"/>
              </a:rPr>
              <a:t>Because it is unique! It is not like traditional money where the value of each bill of a certain denomination is anchored. So the first characteristic of non-homogenized tokens: they are unique and value bound.</a:t>
            </a:r>
          </a:p>
        </p:txBody>
      </p:sp>
    </p:spTree>
    <p:custDataLst>
      <p:tags r:id="rId1"/>
    </p:custDataLst>
    <p:extLst>
      <p:ext uri="{BB962C8B-B14F-4D97-AF65-F5344CB8AC3E}">
        <p14:creationId xmlns:p14="http://schemas.microsoft.com/office/powerpoint/2010/main" val="3457520564"/>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07401FE-8118-EB47-B974-FE27D84F0806}"/>
              </a:ext>
            </a:extLst>
          </p:cNvPr>
          <p:cNvSpPr txBox="1"/>
          <p:nvPr/>
        </p:nvSpPr>
        <p:spPr>
          <a:xfrm>
            <a:off x="335360" y="404664"/>
            <a:ext cx="11809312" cy="5886996"/>
          </a:xfrm>
          <a:prstGeom prst="rect">
            <a:avLst/>
          </a:prstGeom>
          <a:noFill/>
        </p:spPr>
        <p:txBody>
          <a:bodyPr wrap="square">
            <a:spAutoFit/>
          </a:bodyPr>
          <a:lstStyle/>
          <a:p>
            <a:pPr>
              <a:lnSpc>
                <a:spcPct val="200000"/>
              </a:lnSpc>
            </a:pPr>
            <a:r>
              <a:rPr lang="en-US" altLang="zh-CN" sz="2400" dirty="0">
                <a:solidFill>
                  <a:schemeClr val="bg1"/>
                </a:solidFill>
              </a:rPr>
              <a:t>Secondly, what is the value of a portrait of the Mona Lisa? What is the value of a statue of David? More broadly, what is the value of all types of art traded on the market? There has never been a rule that dictates how they should be priced. Their value is no longer anchored, but is determined by the deeper moral, religious, and message they carry within them, as well as their external recognition in the wider marketplace. This is the second characteristic of non-homogenized tokens: the value of the substance itself is not measured, and is determined by a combination of intrinsic and extrinsic.</a:t>
            </a:r>
          </a:p>
        </p:txBody>
      </p:sp>
    </p:spTree>
    <p:custDataLst>
      <p:tags r:id="rId1"/>
    </p:custDataLst>
    <p:extLst>
      <p:ext uri="{BB962C8B-B14F-4D97-AF65-F5344CB8AC3E}">
        <p14:creationId xmlns:p14="http://schemas.microsoft.com/office/powerpoint/2010/main" val="233421837"/>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58B60FC-3CB4-3D96-2FBF-A493F395B1BF}"/>
              </a:ext>
            </a:extLst>
          </p:cNvPr>
          <p:cNvSpPr txBox="1"/>
          <p:nvPr/>
        </p:nvSpPr>
        <p:spPr>
          <a:xfrm>
            <a:off x="155340" y="908720"/>
            <a:ext cx="11881320" cy="5151538"/>
          </a:xfrm>
          <a:prstGeom prst="rect">
            <a:avLst/>
          </a:prstGeom>
          <a:noFill/>
        </p:spPr>
        <p:txBody>
          <a:bodyPr wrap="square">
            <a:spAutoFit/>
          </a:bodyPr>
          <a:lstStyle/>
          <a:p>
            <a:pPr algn="l" fontAlgn="auto">
              <a:lnSpc>
                <a:spcPct val="200000"/>
              </a:lnSpc>
            </a:pPr>
            <a:r>
              <a:rPr lang="en-US" altLang="zh-CN" sz="2400" kern="0" dirty="0">
                <a:solidFill>
                  <a:schemeClr val="bg1"/>
                </a:solidFill>
                <a:effectLst/>
                <a:uFillTx/>
                <a:latin typeface="汉仪粗简黑简" panose="00020600040101010101" charset="-122"/>
                <a:ea typeface="汉仪粗简黑简" panose="00020600040101010101" charset="-122"/>
                <a:cs typeface="汉仪粗简黑简" panose="00020600040101010101" charset="-122"/>
              </a:rPr>
              <a:t>Lastly, can the Mona Lisa's portrait be taken apart and sold? Can artworks of all kinds be sold separately? In reality, it seems to be possible, but that is called damage, disassembly is bad, bad will lose value, if you need to buy and sell, please pack the whole, no retail. This is the third characteristic of non-homogeneous tokens: the value cannot be split. Similarly, when we switch to the world of cryptocurrency, the equivalent is NFT, which is a non-homogenized token.</a:t>
            </a:r>
          </a:p>
        </p:txBody>
      </p:sp>
    </p:spTree>
    <p:custDataLst>
      <p:tags r:id="rId1"/>
    </p:custDataLst>
    <p:extLst>
      <p:ext uri="{BB962C8B-B14F-4D97-AF65-F5344CB8AC3E}">
        <p14:creationId xmlns:p14="http://schemas.microsoft.com/office/powerpoint/2010/main" val="262322297"/>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5300000">
            <a:off x="1598933" y="-439982"/>
            <a:ext cx="6416674" cy="6943596"/>
          </a:xfrm>
          <a:prstGeom prst="rect">
            <a:avLst/>
          </a:prstGeom>
        </p:spPr>
      </p:pic>
      <p:sp>
        <p:nvSpPr>
          <p:cNvPr id="10" name="文本框 9"/>
          <p:cNvSpPr txBox="1"/>
          <p:nvPr/>
        </p:nvSpPr>
        <p:spPr>
          <a:xfrm>
            <a:off x="4479880" y="3280070"/>
            <a:ext cx="3775393" cy="646331"/>
          </a:xfrm>
          <a:prstGeom prst="rect">
            <a:avLst/>
          </a:prstGeom>
          <a:noFill/>
        </p:spPr>
        <p:txBody>
          <a:bodyPr wrap="none" rtlCol="0">
            <a:spAutoFit/>
          </a:bodyPr>
          <a:lstStyle/>
          <a:p>
            <a:r>
              <a:rPr lang="en-US" altLang="zh-CN" sz="3600" b="1" dirty="0">
                <a:solidFill>
                  <a:schemeClr val="bg1">
                    <a:lumMod val="85000"/>
                  </a:schemeClr>
                </a:solidFill>
                <a:cs typeface="+mn-ea"/>
                <a:sym typeface="+mn-lt"/>
              </a:rPr>
              <a:t>Investing in NFT</a:t>
            </a:r>
          </a:p>
        </p:txBody>
      </p:sp>
      <p:sp>
        <p:nvSpPr>
          <p:cNvPr id="11" name="矩形 10"/>
          <p:cNvSpPr/>
          <p:nvPr/>
        </p:nvSpPr>
        <p:spPr>
          <a:xfrm>
            <a:off x="7104112" y="4077072"/>
            <a:ext cx="1270412" cy="369332"/>
          </a:xfrm>
          <a:prstGeom prst="rect">
            <a:avLst/>
          </a:prstGeom>
        </p:spPr>
        <p:txBody>
          <a:bodyPr wrap="none">
            <a:spAutoFit/>
          </a:bodyPr>
          <a:lstStyle/>
          <a:p>
            <a:r>
              <a:rPr lang="en-US" altLang="zh-CN" sz="1800" dirty="0">
                <a:solidFill>
                  <a:schemeClr val="bg1"/>
                </a:solidFill>
                <a:cs typeface="+mn-ea"/>
                <a:sym typeface="+mn-lt"/>
              </a:rPr>
              <a:t>Varun Jain</a:t>
            </a:r>
            <a:endParaRPr lang="zh-CN" altLang="en-US" sz="1800" dirty="0">
              <a:solidFill>
                <a:schemeClr val="bg1"/>
              </a:solidFill>
              <a:cs typeface="+mn-ea"/>
              <a:sym typeface="+mn-lt"/>
            </a:endParaRPr>
          </a:p>
        </p:txBody>
      </p:sp>
      <p:sp>
        <p:nvSpPr>
          <p:cNvPr id="12" name="文本框 11"/>
          <p:cNvSpPr txBox="1"/>
          <p:nvPr/>
        </p:nvSpPr>
        <p:spPr>
          <a:xfrm>
            <a:off x="5722208" y="1556792"/>
            <a:ext cx="1005403"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5</a:t>
            </a:r>
            <a:endParaRPr lang="zh-CN" altLang="en-US" sz="11500" dirty="0">
              <a:solidFill>
                <a:schemeClr val="bg1">
                  <a:lumMod val="85000"/>
                </a:schemeClr>
              </a:solidFill>
              <a:cs typeface="+mn-ea"/>
              <a:sym typeface="+mn-lt"/>
            </a:endParaRPr>
          </a:p>
        </p:txBody>
      </p:sp>
    </p:spTree>
    <p:custDataLst>
      <p:tags r:id="rId1"/>
    </p:custDataLst>
    <p:extLst>
      <p:ext uri="{BB962C8B-B14F-4D97-AF65-F5344CB8AC3E}">
        <p14:creationId xmlns:p14="http://schemas.microsoft.com/office/powerpoint/2010/main" val="4260103104"/>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373981" y="332656"/>
              <a:ext cx="184731" cy="523220"/>
            </a:xfrm>
            <a:prstGeom prst="rect">
              <a:avLst/>
            </a:prstGeom>
            <a:noFill/>
          </p:spPr>
          <p:txBody>
            <a:bodyPr wrap="none" rtlCol="0">
              <a:spAutoFit/>
            </a:bodyPr>
            <a:lstStyle/>
            <a:p>
              <a:pPr algn="ct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7" name="文本框 6">
            <a:extLst>
              <a:ext uri="{FF2B5EF4-FFF2-40B4-BE49-F238E27FC236}">
                <a16:creationId xmlns:a16="http://schemas.microsoft.com/office/drawing/2014/main" id="{5088D686-612F-555B-C9AC-5A67EA413BE0}"/>
              </a:ext>
            </a:extLst>
          </p:cNvPr>
          <p:cNvSpPr txBox="1"/>
          <p:nvPr/>
        </p:nvSpPr>
        <p:spPr>
          <a:xfrm>
            <a:off x="-744760" y="332656"/>
            <a:ext cx="6096000" cy="584775"/>
          </a:xfrm>
          <a:prstGeom prst="rect">
            <a:avLst/>
          </a:prstGeom>
          <a:noFill/>
        </p:spPr>
        <p:txBody>
          <a:bodyPr wrap="square">
            <a:spAutoFit/>
          </a:bodyPr>
          <a:lstStyle/>
          <a:p>
            <a:pPr algn="ctr"/>
            <a:r>
              <a:rPr lang="en-US" altLang="zh-CN" sz="3200" b="1" dirty="0">
                <a:solidFill>
                  <a:schemeClr val="bg1">
                    <a:lumMod val="85000"/>
                  </a:schemeClr>
                </a:solidFill>
                <a:latin typeface="Times New Roman" panose="02020603050405020304" pitchFamily="18" charset="0"/>
                <a:cs typeface="Times New Roman" panose="02020603050405020304" pitchFamily="18" charset="0"/>
              </a:rPr>
              <a:t>DIGITAL ASSETS</a:t>
            </a:r>
            <a:endParaRPr lang="zh-CN" altLang="en-US" sz="3200" b="1"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0BB8EF88-3A3E-D712-8C3F-6F0A377EBEE5}"/>
              </a:ext>
            </a:extLst>
          </p:cNvPr>
          <p:cNvPicPr>
            <a:picLocks noChangeAspect="1"/>
          </p:cNvPicPr>
          <p:nvPr/>
        </p:nvPicPr>
        <p:blipFill>
          <a:blip r:embed="rId9"/>
          <a:stretch>
            <a:fillRect/>
          </a:stretch>
        </p:blipFill>
        <p:spPr>
          <a:xfrm>
            <a:off x="851148" y="1391928"/>
            <a:ext cx="5261304" cy="2152075"/>
          </a:xfrm>
          <a:prstGeom prst="rect">
            <a:avLst/>
          </a:prstGeom>
        </p:spPr>
      </p:pic>
      <p:pic>
        <p:nvPicPr>
          <p:cNvPr id="9" name="Picture 4" descr="21 examples of NFTs and how to get inspired by them">
            <a:extLst>
              <a:ext uri="{FF2B5EF4-FFF2-40B4-BE49-F238E27FC236}">
                <a16:creationId xmlns:a16="http://schemas.microsoft.com/office/drawing/2014/main" id="{BED27B5F-AF53-8E95-3F93-7B8A6BDEF0D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35701" y="1303852"/>
            <a:ext cx="3313283" cy="223599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6DB49C6F-DD43-51BD-A089-35776A993F45}"/>
              </a:ext>
            </a:extLst>
          </p:cNvPr>
          <p:cNvPicPr>
            <a:picLocks noChangeAspect="1"/>
          </p:cNvPicPr>
          <p:nvPr/>
        </p:nvPicPr>
        <p:blipFill>
          <a:blip r:embed="rId11"/>
          <a:stretch>
            <a:fillRect/>
          </a:stretch>
        </p:blipFill>
        <p:spPr>
          <a:xfrm>
            <a:off x="1199456" y="4007932"/>
            <a:ext cx="4066384" cy="2292295"/>
          </a:xfrm>
          <a:prstGeom prst="rect">
            <a:avLst/>
          </a:prstGeom>
        </p:spPr>
      </p:pic>
      <p:pic>
        <p:nvPicPr>
          <p:cNvPr id="11" name="Picture 10" descr="How to Buy Land in the Metaverse | Digital Real Estate Metaverse">
            <a:extLst>
              <a:ext uri="{FF2B5EF4-FFF2-40B4-BE49-F238E27FC236}">
                <a16:creationId xmlns:a16="http://schemas.microsoft.com/office/drawing/2014/main" id="{BBF4EFF8-DFF8-C175-6618-052755DBBCE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64152" y="3808573"/>
            <a:ext cx="3292934" cy="24916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81453212"/>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373981" y="332656"/>
              <a:ext cx="184731" cy="523220"/>
            </a:xfrm>
            <a:prstGeom prst="rect">
              <a:avLst/>
            </a:prstGeom>
            <a:noFill/>
          </p:spPr>
          <p:txBody>
            <a:bodyPr wrap="none" rtlCol="0">
              <a:spAutoFit/>
            </a:bodyPr>
            <a:lstStyle/>
            <a:p>
              <a:pPr algn="ct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4" name="Content Placeholder 2">
            <a:extLst>
              <a:ext uri="{FF2B5EF4-FFF2-40B4-BE49-F238E27FC236}">
                <a16:creationId xmlns:a16="http://schemas.microsoft.com/office/drawing/2014/main" id="{8C2C007C-154B-9CCD-63E8-EC20971FB0F0}"/>
              </a:ext>
            </a:extLst>
          </p:cNvPr>
          <p:cNvSpPr txBox="1">
            <a:spLocks/>
          </p:cNvSpPr>
          <p:nvPr/>
        </p:nvSpPr>
        <p:spPr>
          <a:xfrm>
            <a:off x="695400" y="1284561"/>
            <a:ext cx="10986749" cy="5287112"/>
          </a:xfrm>
          <a:prstGeom prst="rect">
            <a:avLst/>
          </a:prstGeom>
        </p:spPr>
        <p:txBody>
          <a:bodyPr>
            <a:normAutofit fontScale="85000" lnSpcReduction="20000"/>
          </a:bodyPr>
          <a:lstStyle>
            <a:lvl1pPr marL="267891" indent="-267891" algn="just" defTabSz="685800" rtl="0" eaLnBrk="1" latinLnBrk="0" hangingPunct="1">
              <a:lnSpc>
                <a:spcPct val="110000"/>
              </a:lnSpc>
              <a:spcBef>
                <a:spcPts val="1800"/>
              </a:spcBef>
              <a:spcAft>
                <a:spcPts val="0"/>
              </a:spcAft>
              <a:buClr>
                <a:schemeClr val="accent1"/>
              </a:buClr>
              <a:buSzPct val="80000"/>
              <a:buFont typeface="Wingdings" panose="05000000000000000000" pitchFamily="2" charset="2"/>
              <a:buChar char="l"/>
              <a:defRPr sz="2400" kern="1200" baseline="0">
                <a:solidFill>
                  <a:schemeClr val="accent2">
                    <a:lumMod val="75000"/>
                  </a:schemeClr>
                </a:solidFill>
                <a:latin typeface="+mj-ea"/>
                <a:ea typeface="+mj-ea"/>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60000"/>
              </a:lnSpc>
              <a:buClr>
                <a:schemeClr val="accent3">
                  <a:lumMod val="40000"/>
                  <a:lumOff val="60000"/>
                </a:schemeClr>
              </a:buClr>
              <a:buSzPct val="60000"/>
            </a:pPr>
            <a:r>
              <a:rPr lang="en-US" altLang="zh-CN" sz="3000" dirty="0">
                <a:solidFill>
                  <a:schemeClr val="bg1"/>
                </a:solidFill>
                <a:latin typeface="Times New Roman" panose="02020603050405020304" pitchFamily="18" charset="0"/>
                <a:cs typeface="Times New Roman" panose="02020603050405020304" pitchFamily="18" charset="0"/>
              </a:rPr>
              <a:t>NFTs </a:t>
            </a:r>
            <a:r>
              <a:rPr lang="en-US" altLang="zh-CN" sz="3000" b="0" i="0" dirty="0">
                <a:solidFill>
                  <a:schemeClr val="bg1"/>
                </a:solidFill>
                <a:effectLst/>
                <a:latin typeface="Times New Roman" panose="02020603050405020304" pitchFamily="18" charset="0"/>
                <a:cs typeface="Times New Roman" panose="02020603050405020304" pitchFamily="18" charset="0"/>
              </a:rPr>
              <a:t>are built and managed on a</a:t>
            </a:r>
            <a:r>
              <a:rPr lang="en-US" altLang="zh-CN" sz="30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3000" b="0" i="0" strike="noStrike" dirty="0">
                <a:solidFill>
                  <a:schemeClr val="accent6">
                    <a:lumMod val="75000"/>
                  </a:schemeClr>
                </a:solidFill>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blockchain</a:t>
            </a:r>
            <a:r>
              <a:rPr lang="en-US" altLang="zh-CN" sz="3000" b="0" i="0" dirty="0">
                <a:solidFill>
                  <a:schemeClr val="bg1"/>
                </a:solidFill>
                <a:effectLst/>
                <a:latin typeface="Times New Roman" panose="02020603050405020304" pitchFamily="18" charset="0"/>
                <a:cs typeface="Times New Roman" panose="02020603050405020304" pitchFamily="18" charset="0"/>
              </a:rPr>
              <a:t>, the same digital ledger technology system utilized by </a:t>
            </a:r>
            <a:r>
              <a:rPr lang="en-US" altLang="zh-CN" sz="3000" b="1" i="0" dirty="0">
                <a:solidFill>
                  <a:schemeClr val="bg1"/>
                </a:solidFill>
                <a:effectLst/>
                <a:latin typeface="Times New Roman" panose="02020603050405020304" pitchFamily="18" charset="0"/>
                <a:cs typeface="Times New Roman" panose="02020603050405020304" pitchFamily="18" charset="0"/>
              </a:rPr>
              <a:t>Bitcoin</a:t>
            </a:r>
            <a:r>
              <a:rPr lang="en-US" altLang="zh-CN" sz="3000" b="0" i="0" dirty="0">
                <a:solidFill>
                  <a:schemeClr val="bg1"/>
                </a:solidFill>
                <a:effectLst/>
                <a:latin typeface="Times New Roman" panose="02020603050405020304" pitchFamily="18" charset="0"/>
                <a:cs typeface="Times New Roman" panose="02020603050405020304" pitchFamily="18" charset="0"/>
              </a:rPr>
              <a:t> and other</a:t>
            </a:r>
            <a:r>
              <a:rPr lang="en-US" altLang="zh-CN" sz="3000" dirty="0">
                <a:solidFill>
                  <a:schemeClr val="bg1"/>
                </a:solidFill>
                <a:latin typeface="Times New Roman" panose="02020603050405020304" pitchFamily="18" charset="0"/>
                <a:cs typeface="Times New Roman" panose="02020603050405020304" pitchFamily="18" charset="0"/>
              </a:rPr>
              <a:t> </a:t>
            </a:r>
            <a:r>
              <a:rPr lang="en-US" altLang="zh-CN" sz="3000" b="0" i="0" u="none" strike="noStrike" dirty="0">
                <a:solidFill>
                  <a:schemeClr val="accent6">
                    <a:lumMod val="75000"/>
                  </a:schemeClr>
                </a:solidFill>
                <a:effectLst/>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types of cryptocurrencies</a:t>
            </a:r>
            <a:r>
              <a:rPr lang="en-US" altLang="zh-CN" sz="3000" b="0" i="0" dirty="0">
                <a:solidFill>
                  <a:schemeClr val="bg1"/>
                </a:solidFill>
                <a:effectLst/>
                <a:latin typeface="Times New Roman" panose="02020603050405020304" pitchFamily="18" charset="0"/>
                <a:cs typeface="Times New Roman" panose="02020603050405020304" pitchFamily="18" charset="0"/>
              </a:rPr>
              <a:t>.</a:t>
            </a:r>
          </a:p>
          <a:p>
            <a:pPr>
              <a:lnSpc>
                <a:spcPct val="160000"/>
              </a:lnSpc>
              <a:buClr>
                <a:schemeClr val="accent3">
                  <a:lumMod val="40000"/>
                  <a:lumOff val="60000"/>
                </a:schemeClr>
              </a:buClr>
              <a:buSzPct val="60000"/>
            </a:pPr>
            <a:r>
              <a:rPr lang="en-US" altLang="zh-CN" sz="3000" b="0" i="0" dirty="0">
                <a:solidFill>
                  <a:schemeClr val="bg1"/>
                </a:solidFill>
                <a:effectLst/>
                <a:latin typeface="Times New Roman" panose="02020603050405020304" pitchFamily="18" charset="0"/>
                <a:cs typeface="Times New Roman" panose="02020603050405020304" pitchFamily="18" charset="0"/>
              </a:rPr>
              <a:t>NFTs are usually based on the </a:t>
            </a:r>
            <a:r>
              <a:rPr lang="en-US" altLang="zh-CN" sz="3000" b="1" i="0" dirty="0">
                <a:solidFill>
                  <a:schemeClr val="bg1"/>
                </a:solidFill>
                <a:effectLst/>
                <a:latin typeface="Times New Roman" panose="02020603050405020304" pitchFamily="18" charset="0"/>
                <a:cs typeface="Times New Roman" panose="02020603050405020304" pitchFamily="18" charset="0"/>
              </a:rPr>
              <a:t>Ethereum</a:t>
            </a:r>
            <a:r>
              <a:rPr lang="en-US" altLang="zh-CN" sz="3000" b="0" i="0" dirty="0">
                <a:solidFill>
                  <a:schemeClr val="bg1"/>
                </a:solidFill>
                <a:effectLst/>
                <a:latin typeface="Times New Roman" panose="02020603050405020304" pitchFamily="18" charset="0"/>
                <a:cs typeface="Times New Roman" panose="02020603050405020304" pitchFamily="18" charset="0"/>
              </a:rPr>
              <a:t> </a:t>
            </a:r>
            <a:r>
              <a:rPr lang="en-US" altLang="zh-CN" sz="3000" b="0" i="0" dirty="0">
                <a:solidFill>
                  <a:schemeClr val="accent6">
                    <a:lumMod val="75000"/>
                  </a:schemeClr>
                </a:solidFill>
                <a:effectLst/>
                <a:latin typeface="Times New Roman" panose="02020603050405020304" pitchFamily="18" charset="0"/>
                <a:cs typeface="Times New Roman" panose="02020603050405020304" pitchFamily="18" charset="0"/>
              </a:rPr>
              <a:t>(</a:t>
            </a:r>
            <a:r>
              <a:rPr lang="en-US" altLang="zh-CN" sz="3000" b="0" i="0" u="none" strike="noStrike" dirty="0">
                <a:solidFill>
                  <a:schemeClr val="accent6">
                    <a:lumMod val="75000"/>
                  </a:schemeClr>
                </a:solidFill>
                <a:effectLst/>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CRYPTO:ETH</a:t>
            </a:r>
            <a:r>
              <a:rPr lang="en-US" altLang="zh-CN" sz="3000" b="0" i="0" dirty="0">
                <a:solidFill>
                  <a:schemeClr val="accent6">
                    <a:lumMod val="75000"/>
                  </a:schemeClr>
                </a:solidFill>
                <a:effectLst/>
                <a:latin typeface="Times New Roman" panose="02020603050405020304" pitchFamily="18" charset="0"/>
                <a:cs typeface="Times New Roman" panose="02020603050405020304" pitchFamily="18" charset="0"/>
              </a:rPr>
              <a:t>) </a:t>
            </a:r>
            <a:r>
              <a:rPr lang="en-US" altLang="zh-CN" sz="3000" b="0" i="0" dirty="0">
                <a:solidFill>
                  <a:schemeClr val="bg1"/>
                </a:solidFill>
                <a:effectLst/>
                <a:latin typeface="Times New Roman" panose="02020603050405020304" pitchFamily="18" charset="0"/>
                <a:cs typeface="Times New Roman" panose="02020603050405020304" pitchFamily="18" charset="0"/>
              </a:rPr>
              <a:t>network, but there are other blockchains some NFTs use as well, such as </a:t>
            </a:r>
            <a:r>
              <a:rPr lang="en-US" altLang="zh-CN" sz="3000" b="1" i="0" dirty="0">
                <a:solidFill>
                  <a:schemeClr val="bg1"/>
                </a:solidFill>
                <a:effectLst/>
                <a:latin typeface="Times New Roman" panose="02020603050405020304" pitchFamily="18" charset="0"/>
                <a:cs typeface="Times New Roman" panose="02020603050405020304" pitchFamily="18" charset="0"/>
              </a:rPr>
              <a:t>Solana</a:t>
            </a:r>
            <a:r>
              <a:rPr lang="en-US" altLang="zh-CN" sz="3000" b="0" i="0" dirty="0">
                <a:solidFill>
                  <a:schemeClr val="bg1"/>
                </a:solidFill>
                <a:effectLst/>
                <a:latin typeface="Times New Roman" panose="02020603050405020304" pitchFamily="18" charset="0"/>
                <a:cs typeface="Times New Roman" panose="02020603050405020304" pitchFamily="18" charset="0"/>
              </a:rPr>
              <a:t> </a:t>
            </a:r>
            <a:r>
              <a:rPr lang="en-US" altLang="zh-CN" sz="3000" b="0" i="0" dirty="0">
                <a:solidFill>
                  <a:schemeClr val="accent6">
                    <a:lumMod val="75000"/>
                  </a:schemeClr>
                </a:solidFill>
                <a:effectLst/>
                <a:latin typeface="Times New Roman" panose="02020603050405020304" pitchFamily="18" charset="0"/>
                <a:cs typeface="Times New Roman" panose="02020603050405020304" pitchFamily="18" charset="0"/>
              </a:rPr>
              <a:t>(</a:t>
            </a:r>
            <a:r>
              <a:rPr lang="en-US" altLang="zh-CN" sz="3000" b="0" i="0" u="none" strike="noStrike" dirty="0">
                <a:solidFill>
                  <a:schemeClr val="accent6">
                    <a:lumMod val="75000"/>
                  </a:schemeClr>
                </a:solidFill>
                <a:effectLst/>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CRYPTO:SOL</a:t>
            </a:r>
            <a:r>
              <a:rPr lang="en-US" altLang="zh-CN" sz="3000" b="0" i="0" dirty="0">
                <a:solidFill>
                  <a:schemeClr val="accent6">
                    <a:lumMod val="75000"/>
                  </a:schemeClr>
                </a:solidFill>
                <a:effectLst/>
                <a:latin typeface="Times New Roman" panose="02020603050405020304" pitchFamily="18" charset="0"/>
                <a:cs typeface="Times New Roman" panose="02020603050405020304" pitchFamily="18" charset="0"/>
              </a:rPr>
              <a:t>)</a:t>
            </a:r>
            <a:r>
              <a:rPr lang="en-US" altLang="zh-CN" sz="3000" b="0" i="0" dirty="0">
                <a:solidFill>
                  <a:schemeClr val="bg1"/>
                </a:solidFill>
                <a:effectLst/>
                <a:latin typeface="Times New Roman" panose="02020603050405020304" pitchFamily="18" charset="0"/>
                <a:cs typeface="Times New Roman" panose="02020603050405020304" pitchFamily="18" charset="0"/>
              </a:rPr>
              <a:t> and </a:t>
            </a:r>
            <a:r>
              <a:rPr lang="en-US" altLang="zh-CN" sz="3000" b="1" i="0" dirty="0">
                <a:solidFill>
                  <a:schemeClr val="bg1"/>
                </a:solidFill>
                <a:effectLst/>
                <a:latin typeface="Times New Roman" panose="02020603050405020304" pitchFamily="18" charset="0"/>
                <a:cs typeface="Times New Roman" panose="02020603050405020304" pitchFamily="18" charset="0"/>
              </a:rPr>
              <a:t>Polkadot</a:t>
            </a:r>
            <a:r>
              <a:rPr lang="en-US" altLang="zh-CN" sz="3000" b="0" i="0" dirty="0">
                <a:solidFill>
                  <a:schemeClr val="bg1"/>
                </a:solidFill>
                <a:effectLst/>
                <a:latin typeface="Times New Roman" panose="02020603050405020304" pitchFamily="18" charset="0"/>
                <a:cs typeface="Times New Roman" panose="02020603050405020304" pitchFamily="18" charset="0"/>
              </a:rPr>
              <a:t> </a:t>
            </a:r>
            <a:r>
              <a:rPr lang="en-US" altLang="zh-CN" sz="3000" b="0" i="0" dirty="0">
                <a:solidFill>
                  <a:schemeClr val="accent6">
                    <a:lumMod val="75000"/>
                  </a:schemeClr>
                </a:solidFill>
                <a:effectLst/>
                <a:latin typeface="Times New Roman" panose="02020603050405020304" pitchFamily="18" charset="0"/>
                <a:cs typeface="Times New Roman" panose="02020603050405020304" pitchFamily="18" charset="0"/>
              </a:rPr>
              <a:t>(</a:t>
            </a:r>
            <a:r>
              <a:rPr lang="en-US" altLang="zh-CN" sz="3000" b="0" i="0" u="none" strike="noStrike" dirty="0">
                <a:solidFill>
                  <a:schemeClr val="accent6">
                    <a:lumMod val="75000"/>
                  </a:schemeClr>
                </a:solidFill>
                <a:effectLst/>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CRYPTO:DOT</a:t>
            </a:r>
            <a:r>
              <a:rPr lang="en-US" altLang="zh-CN" sz="3000" b="0" i="0" dirty="0">
                <a:solidFill>
                  <a:schemeClr val="accent6">
                    <a:lumMod val="75000"/>
                  </a:schemeClr>
                </a:solidFill>
                <a:effectLst/>
                <a:latin typeface="Times New Roman" panose="02020603050405020304" pitchFamily="18" charset="0"/>
                <a:cs typeface="Times New Roman" panose="02020603050405020304" pitchFamily="18" charset="0"/>
              </a:rPr>
              <a:t>). </a:t>
            </a:r>
          </a:p>
          <a:p>
            <a:pPr marL="0" indent="0">
              <a:buFont typeface="Wingdings" panose="05000000000000000000" pitchFamily="2" charset="2"/>
              <a:buNone/>
            </a:pPr>
            <a:endParaRPr lang="en-US" b="1" dirty="0">
              <a:solidFill>
                <a:srgbClr val="222222"/>
              </a:solidFill>
              <a:latin typeface="Rubik"/>
            </a:endParaRPr>
          </a:p>
          <a:p>
            <a:pPr marL="0" indent="0">
              <a:buFont typeface="Wingdings" panose="05000000000000000000" pitchFamily="2" charset="2"/>
              <a:buNone/>
            </a:pPr>
            <a:endParaRPr lang="en-IN" dirty="0"/>
          </a:p>
          <a:p>
            <a:endParaRPr lang="en-IN" dirty="0"/>
          </a:p>
          <a:p>
            <a:pPr marL="0" indent="0">
              <a:buFont typeface="Wingdings" panose="05000000000000000000" pitchFamily="2" charset="2"/>
              <a:buNone/>
            </a:pPr>
            <a:r>
              <a:rPr lang="en-IN" dirty="0"/>
              <a:t>          </a:t>
            </a:r>
          </a:p>
        </p:txBody>
      </p:sp>
      <p:sp>
        <p:nvSpPr>
          <p:cNvPr id="6" name="文本框 5">
            <a:extLst>
              <a:ext uri="{FF2B5EF4-FFF2-40B4-BE49-F238E27FC236}">
                <a16:creationId xmlns:a16="http://schemas.microsoft.com/office/drawing/2014/main" id="{75D69B7D-E816-1755-42AA-682B7546B1E0}"/>
              </a:ext>
            </a:extLst>
          </p:cNvPr>
          <p:cNvSpPr txBox="1"/>
          <p:nvPr/>
        </p:nvSpPr>
        <p:spPr>
          <a:xfrm>
            <a:off x="-312712" y="327927"/>
            <a:ext cx="6148754" cy="584775"/>
          </a:xfrm>
          <a:prstGeom prst="rect">
            <a:avLst/>
          </a:prstGeom>
          <a:noFill/>
        </p:spPr>
        <p:txBody>
          <a:bodyPr wrap="square">
            <a:spAutoFit/>
          </a:bodyPr>
          <a:lstStyle/>
          <a:p>
            <a:pPr algn="ctr"/>
            <a:r>
              <a:rPr lang="en-US" altLang="zh-CN" sz="3200" b="1" dirty="0">
                <a:solidFill>
                  <a:schemeClr val="bg1">
                    <a:lumMod val="85000"/>
                  </a:schemeClr>
                </a:solidFill>
                <a:latin typeface="Times New Roman" panose="02020603050405020304" pitchFamily="18" charset="0"/>
                <a:cs typeface="Times New Roman" panose="02020603050405020304" pitchFamily="18" charset="0"/>
              </a:rPr>
              <a:t>MECHANISM OF NFTS</a:t>
            </a:r>
            <a:endParaRPr lang="zh-CN" altLang="en-US" sz="3200" b="1"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7" name="Picture 3" descr="Ethereum 2.0 with 100,000 TPS Close at Hand">
            <a:extLst>
              <a:ext uri="{FF2B5EF4-FFF2-40B4-BE49-F238E27FC236}">
                <a16:creationId xmlns:a16="http://schemas.microsoft.com/office/drawing/2014/main" id="{5426C22E-F4F7-20BB-A023-9311BD7AE9F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12024" y="3861048"/>
            <a:ext cx="4405925" cy="264355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4409217"/>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62EAFA2-13AA-16C1-9466-E48CB6E818FF}"/>
              </a:ext>
            </a:extLst>
          </p:cNvPr>
          <p:cNvPicPr>
            <a:picLocks noChangeAspect="1"/>
          </p:cNvPicPr>
          <p:nvPr/>
        </p:nvPicPr>
        <p:blipFill>
          <a:blip r:embed="rId4"/>
          <a:stretch>
            <a:fillRect/>
          </a:stretch>
        </p:blipFill>
        <p:spPr>
          <a:xfrm>
            <a:off x="1102943" y="569728"/>
            <a:ext cx="9986113" cy="5718544"/>
          </a:xfrm>
          <a:prstGeom prst="rect">
            <a:avLst/>
          </a:prstGeom>
        </p:spPr>
      </p:pic>
    </p:spTree>
    <p:custDataLst>
      <p:tags r:id="rId1"/>
    </p:custDataLst>
    <p:extLst>
      <p:ext uri="{BB962C8B-B14F-4D97-AF65-F5344CB8AC3E}">
        <p14:creationId xmlns:p14="http://schemas.microsoft.com/office/powerpoint/2010/main" val="1827602851"/>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373981" y="332656"/>
              <a:ext cx="184731" cy="523220"/>
            </a:xfrm>
            <a:prstGeom prst="rect">
              <a:avLst/>
            </a:prstGeom>
            <a:noFill/>
          </p:spPr>
          <p:txBody>
            <a:bodyPr wrap="none" rtlCol="0">
              <a:spAutoFit/>
            </a:bodyPr>
            <a:lstStyle/>
            <a:p>
              <a:pPr algn="ct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5" name="文本框 4">
            <a:extLst>
              <a:ext uri="{FF2B5EF4-FFF2-40B4-BE49-F238E27FC236}">
                <a16:creationId xmlns:a16="http://schemas.microsoft.com/office/drawing/2014/main" id="{A4236010-4D4B-B0FC-F2E4-873DB67BD41C}"/>
              </a:ext>
            </a:extLst>
          </p:cNvPr>
          <p:cNvSpPr txBox="1"/>
          <p:nvPr/>
        </p:nvSpPr>
        <p:spPr>
          <a:xfrm>
            <a:off x="407368" y="1203880"/>
            <a:ext cx="10009112" cy="3903954"/>
          </a:xfrm>
          <a:prstGeom prst="rect">
            <a:avLst/>
          </a:prstGeom>
          <a:noFill/>
        </p:spPr>
        <p:txBody>
          <a:bodyPr wrap="square">
            <a:spAutoFit/>
          </a:bodyPr>
          <a:lstStyle/>
          <a:p>
            <a:pPr marL="342900" indent="-342900">
              <a:lnSpc>
                <a:spcPct val="150000"/>
              </a:lnSpc>
              <a:buClr>
                <a:schemeClr val="accent3">
                  <a:lumMod val="40000"/>
                  <a:lumOff val="60000"/>
                </a:schemeClr>
              </a:buClr>
              <a:buSzPct val="60000"/>
              <a:buFont typeface="Wingdings" panose="05000000000000000000" pitchFamily="2" charset="2"/>
              <a:buChar char="l"/>
            </a:pPr>
            <a:r>
              <a:rPr lang="en-US" altLang="zh-CN" sz="2400" dirty="0">
                <a:solidFill>
                  <a:schemeClr val="bg1"/>
                </a:solidFill>
                <a:latin typeface="Times New Roman" panose="02020603050405020304" pitchFamily="18" charset="0"/>
                <a:cs typeface="Times New Roman" panose="02020603050405020304" pitchFamily="18" charset="0"/>
              </a:rPr>
              <a:t>NFTs are bought and sold via a </a:t>
            </a:r>
            <a:r>
              <a:rPr lang="en-US" altLang="zh-CN" sz="2400" dirty="0">
                <a:solidFill>
                  <a:schemeClr val="accent5">
                    <a:lumMod val="60000"/>
                    <a:lumOff val="40000"/>
                  </a:schemeClr>
                </a:solidFill>
                <a:latin typeface="Times New Roman" panose="02020603050405020304" pitchFamily="18" charset="0"/>
                <a:cs typeface="Times New Roman" panose="02020603050405020304" pitchFamily="18" charset="0"/>
              </a:rPr>
              <a:t>NFT marketplace</a:t>
            </a:r>
            <a:r>
              <a:rPr lang="en-US" altLang="zh-CN" sz="2400" dirty="0">
                <a:solidFill>
                  <a:schemeClr val="bg1"/>
                </a:solidFill>
                <a:latin typeface="Times New Roman" panose="02020603050405020304" pitchFamily="18" charset="0"/>
                <a:cs typeface="Times New Roman" panose="02020603050405020304" pitchFamily="18" charset="0"/>
              </a:rPr>
              <a:t>.</a:t>
            </a:r>
          </a:p>
          <a:p>
            <a:pPr marL="342900" indent="-342900">
              <a:lnSpc>
                <a:spcPct val="150000"/>
              </a:lnSpc>
              <a:buClr>
                <a:schemeClr val="accent3">
                  <a:lumMod val="40000"/>
                  <a:lumOff val="60000"/>
                </a:schemeClr>
              </a:buClr>
              <a:buSzPct val="60000"/>
              <a:buFont typeface="Wingdings" panose="05000000000000000000" pitchFamily="2" charset="2"/>
              <a:buChar char="l"/>
            </a:pPr>
            <a:r>
              <a:rPr lang="en-US" altLang="zh-CN" sz="2400" dirty="0">
                <a:solidFill>
                  <a:schemeClr val="bg1"/>
                </a:solidFill>
                <a:latin typeface="Times New Roman" panose="02020603050405020304" pitchFamily="18" charset="0"/>
                <a:cs typeface="Times New Roman" panose="02020603050405020304" pitchFamily="18" charset="0"/>
              </a:rPr>
              <a:t>These marketplaces can be used to </a:t>
            </a:r>
            <a:r>
              <a:rPr lang="en-US" altLang="zh-CN" sz="2400" dirty="0">
                <a:solidFill>
                  <a:schemeClr val="accent5">
                    <a:lumMod val="60000"/>
                    <a:lumOff val="40000"/>
                  </a:schemeClr>
                </a:solidFill>
                <a:latin typeface="Times New Roman" panose="02020603050405020304" pitchFamily="18" charset="0"/>
                <a:cs typeface="Times New Roman" panose="02020603050405020304" pitchFamily="18" charset="0"/>
              </a:rPr>
              <a:t>buy an NFT </a:t>
            </a:r>
            <a:r>
              <a:rPr lang="en-US" altLang="zh-CN" sz="2400" dirty="0">
                <a:solidFill>
                  <a:schemeClr val="bg1"/>
                </a:solidFill>
                <a:latin typeface="Times New Roman" panose="02020603050405020304" pitchFamily="18" charset="0"/>
                <a:cs typeface="Times New Roman" panose="02020603050405020304" pitchFamily="18" charset="0"/>
              </a:rPr>
              <a:t>at a fixed price or function as a virtual auction.</a:t>
            </a:r>
          </a:p>
          <a:p>
            <a:pPr marL="342900" indent="-342900">
              <a:lnSpc>
                <a:spcPct val="150000"/>
              </a:lnSpc>
              <a:buClr>
                <a:schemeClr val="accent3">
                  <a:lumMod val="40000"/>
                  <a:lumOff val="60000"/>
                </a:schemeClr>
              </a:buClr>
              <a:buSzPct val="60000"/>
              <a:buFont typeface="Wingdings" panose="05000000000000000000" pitchFamily="2" charset="2"/>
              <a:buChar char="l"/>
            </a:pPr>
            <a:r>
              <a:rPr lang="en-US" altLang="zh-CN" sz="2400" dirty="0">
                <a:solidFill>
                  <a:schemeClr val="bg1"/>
                </a:solidFill>
                <a:latin typeface="Times New Roman" panose="02020603050405020304" pitchFamily="18" charset="0"/>
                <a:cs typeface="Times New Roman" panose="02020603050405020304" pitchFamily="18" charset="0"/>
              </a:rPr>
              <a:t>Top NFT marketplaces include </a:t>
            </a:r>
            <a:r>
              <a:rPr lang="en-US" altLang="zh-CN" sz="2400" dirty="0" err="1">
                <a:solidFill>
                  <a:schemeClr val="accent6">
                    <a:lumMod val="75000"/>
                  </a:schemeClr>
                </a:solidFill>
                <a:latin typeface="Times New Roman" panose="02020603050405020304" pitchFamily="18" charset="0"/>
                <a:cs typeface="Times New Roman" panose="02020603050405020304" pitchFamily="18" charset="0"/>
              </a:rPr>
              <a:t>OpenSea</a:t>
            </a:r>
            <a:r>
              <a:rPr lang="en-US" altLang="zh-CN" sz="2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2400" dirty="0" err="1">
                <a:solidFill>
                  <a:schemeClr val="accent6">
                    <a:lumMod val="75000"/>
                  </a:schemeClr>
                </a:solidFill>
                <a:latin typeface="Times New Roman" panose="02020603050405020304" pitchFamily="18" charset="0"/>
                <a:cs typeface="Times New Roman" panose="02020603050405020304" pitchFamily="18" charset="0"/>
              </a:rPr>
              <a:t>Rarible</a:t>
            </a:r>
            <a:r>
              <a:rPr lang="en-US" altLang="zh-CN" sz="2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2400" dirty="0" err="1">
                <a:solidFill>
                  <a:schemeClr val="accent6">
                    <a:lumMod val="75000"/>
                  </a:schemeClr>
                </a:solidFill>
                <a:latin typeface="Times New Roman" panose="02020603050405020304" pitchFamily="18" charset="0"/>
                <a:cs typeface="Times New Roman" panose="02020603050405020304" pitchFamily="18" charset="0"/>
              </a:rPr>
              <a:t>SuperRare</a:t>
            </a:r>
            <a:r>
              <a:rPr lang="en-US" altLang="zh-CN" sz="2400" dirty="0">
                <a:solidFill>
                  <a:schemeClr val="bg1"/>
                </a:solidFill>
                <a:latin typeface="Times New Roman" panose="02020603050405020304" pitchFamily="18" charset="0"/>
                <a:cs typeface="Times New Roman" panose="02020603050405020304" pitchFamily="18" charset="0"/>
              </a:rPr>
              <a:t>, </a:t>
            </a:r>
            <a:r>
              <a:rPr lang="en-US" altLang="zh-CN" sz="2400" dirty="0">
                <a:solidFill>
                  <a:schemeClr val="accent6">
                    <a:lumMod val="75000"/>
                  </a:schemeClr>
                </a:solidFill>
                <a:latin typeface="Times New Roman" panose="02020603050405020304" pitchFamily="18" charset="0"/>
                <a:cs typeface="Times New Roman" panose="02020603050405020304" pitchFamily="18" charset="0"/>
              </a:rPr>
              <a:t>and</a:t>
            </a:r>
            <a:r>
              <a:rPr lang="en-US" altLang="zh-CN" sz="2400" dirty="0">
                <a:solidFill>
                  <a:schemeClr val="bg1"/>
                </a:solidFill>
                <a:latin typeface="Times New Roman" panose="02020603050405020304" pitchFamily="18" charset="0"/>
                <a:cs typeface="Times New Roman" panose="02020603050405020304" pitchFamily="18" charset="0"/>
              </a:rPr>
              <a:t> </a:t>
            </a:r>
            <a:r>
              <a:rPr lang="en-US" altLang="zh-CN" sz="2400" dirty="0">
                <a:solidFill>
                  <a:schemeClr val="accent6">
                    <a:lumMod val="75000"/>
                  </a:schemeClr>
                </a:solidFill>
                <a:latin typeface="Times New Roman" panose="02020603050405020304" pitchFamily="18" charset="0"/>
                <a:cs typeface="Times New Roman" panose="02020603050405020304" pitchFamily="18" charset="0"/>
              </a:rPr>
              <a:t>Foundation</a:t>
            </a:r>
            <a:r>
              <a:rPr lang="en-US" altLang="zh-CN" sz="2400" dirty="0">
                <a:solidFill>
                  <a:schemeClr val="bg1"/>
                </a:solidFill>
                <a:latin typeface="Times New Roman" panose="02020603050405020304" pitchFamily="18" charset="0"/>
                <a:cs typeface="Times New Roman" panose="02020603050405020304" pitchFamily="18" charset="0"/>
              </a:rPr>
              <a:t>. Other niche marketplaces that specialize in particular assets are for example, NBA Top Shot is owned by the National Basketball Association and sells clips of player performances as NFTs.</a:t>
            </a:r>
          </a:p>
        </p:txBody>
      </p:sp>
      <p:sp>
        <p:nvSpPr>
          <p:cNvPr id="6" name="文本框 5">
            <a:extLst>
              <a:ext uri="{FF2B5EF4-FFF2-40B4-BE49-F238E27FC236}">
                <a16:creationId xmlns:a16="http://schemas.microsoft.com/office/drawing/2014/main" id="{07B71F4C-B58C-35BB-3BAD-DB7056689516}"/>
              </a:ext>
            </a:extLst>
          </p:cNvPr>
          <p:cNvSpPr txBox="1"/>
          <p:nvPr/>
        </p:nvSpPr>
        <p:spPr>
          <a:xfrm>
            <a:off x="-240704" y="335241"/>
            <a:ext cx="6096000" cy="584775"/>
          </a:xfrm>
          <a:prstGeom prst="rect">
            <a:avLst/>
          </a:prstGeom>
          <a:noFill/>
        </p:spPr>
        <p:txBody>
          <a:bodyPr wrap="square">
            <a:spAutoFit/>
          </a:bodyPr>
          <a:lstStyle/>
          <a:p>
            <a:pPr algn="ctr"/>
            <a:r>
              <a:rPr lang="en-US" altLang="zh-CN" sz="3200" b="1" dirty="0">
                <a:solidFill>
                  <a:schemeClr val="bg1">
                    <a:lumMod val="85000"/>
                  </a:schemeClr>
                </a:solidFill>
                <a:latin typeface="Times New Roman" panose="02020603050405020304" pitchFamily="18" charset="0"/>
                <a:cs typeface="Times New Roman" panose="02020603050405020304" pitchFamily="18" charset="0"/>
              </a:rPr>
              <a:t>MECHANISM OF NFTS</a:t>
            </a:r>
            <a:endParaRPr lang="zh-CN" altLang="en-US" sz="3200" b="1"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9" name="Picture 6" descr="Every restaurant operator should care about NFTs and the metaverse |  Nation's Restaurant News">
            <a:extLst>
              <a:ext uri="{FF2B5EF4-FFF2-40B4-BE49-F238E27FC236}">
                <a16:creationId xmlns:a16="http://schemas.microsoft.com/office/drawing/2014/main" id="{FAE20E6F-74DB-DB97-8567-86ED1B2F1B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6200" y="4808436"/>
            <a:ext cx="2905468" cy="15086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7633113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9"/>
                                        </p:tgtEl>
                                        <p:attrNameLst>
                                          <p:attrName>style.color</p:attrName>
                                        </p:attrNameLst>
                                      </p:cBhvr>
                                      <p:by>
                                        <p:hsl h="0" s="12549" l="25098"/>
                                      </p:by>
                                    </p:animClr>
                                    <p:animClr clrSpc="hsl" dir="cw">
                                      <p:cBhvr>
                                        <p:cTn id="7" dur="500" fill="hold"/>
                                        <p:tgtEl>
                                          <p:spTgt spid="9"/>
                                        </p:tgtEl>
                                        <p:attrNameLst>
                                          <p:attrName>fillcolor</p:attrName>
                                        </p:attrNameLst>
                                      </p:cBhvr>
                                      <p:by>
                                        <p:hsl h="0" s="12549" l="25098"/>
                                      </p:by>
                                    </p:animClr>
                                    <p:animClr clrSpc="hsl" dir="cw">
                                      <p:cBhvr>
                                        <p:cTn id="8" dur="500" fill="hold"/>
                                        <p:tgtEl>
                                          <p:spTgt spid="9"/>
                                        </p:tgtEl>
                                        <p:attrNameLst>
                                          <p:attrName>stroke.color</p:attrName>
                                        </p:attrNameLst>
                                      </p:cBhvr>
                                      <p:by>
                                        <p:hsl h="0" s="12549" l="25098"/>
                                      </p:by>
                                    </p:animClr>
                                    <p:set>
                                      <p:cBhvr>
                                        <p:cTn id="9"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373981" y="332656"/>
              <a:ext cx="18473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FFFFFF">
                    <a:lumMod val="85000"/>
                  </a:srgbClr>
                </a:solidFill>
                <a:effectLst/>
                <a:uLnTx/>
                <a:uFillTx/>
                <a:latin typeface="Arial"/>
                <a:ea typeface="微软雅黑"/>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5" name="文本框 4">
            <a:extLst>
              <a:ext uri="{FF2B5EF4-FFF2-40B4-BE49-F238E27FC236}">
                <a16:creationId xmlns:a16="http://schemas.microsoft.com/office/drawing/2014/main" id="{A4236010-4D4B-B0FC-F2E4-873DB67BD41C}"/>
              </a:ext>
            </a:extLst>
          </p:cNvPr>
          <p:cNvSpPr txBox="1"/>
          <p:nvPr/>
        </p:nvSpPr>
        <p:spPr>
          <a:xfrm>
            <a:off x="407368" y="1203880"/>
            <a:ext cx="10009112" cy="3349956"/>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
                <a:schemeClr val="accent3">
                  <a:lumMod val="40000"/>
                  <a:lumOff val="60000"/>
                </a:schemeClr>
              </a:buClr>
              <a:buSzPct val="60000"/>
              <a:buFont typeface="Wingdings" panose="05000000000000000000" pitchFamily="2" charset="2"/>
              <a:buChar char="l"/>
              <a:tabLst/>
              <a:defRPr/>
            </a:pPr>
            <a:r>
              <a:rPr kumimoji="0" lang="en-US" altLang="zh-CN" sz="2400"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rPr>
              <a:t>A wallet needs to be funded with the crypto needed to buy a targeted NFT.</a:t>
            </a:r>
          </a:p>
          <a:p>
            <a:pPr marL="342900" marR="0" lvl="0" indent="-342900" algn="l" defTabSz="914400" rtl="0" eaLnBrk="1" fontAlgn="auto" latinLnBrk="0" hangingPunct="1">
              <a:lnSpc>
                <a:spcPct val="150000"/>
              </a:lnSpc>
              <a:spcBef>
                <a:spcPts val="0"/>
              </a:spcBef>
              <a:spcAft>
                <a:spcPts val="0"/>
              </a:spcAft>
              <a:buClr>
                <a:schemeClr val="accent3">
                  <a:lumMod val="40000"/>
                  <a:lumOff val="60000"/>
                </a:schemeClr>
              </a:buClr>
              <a:buSzPct val="60000"/>
              <a:buFont typeface="Wingdings" panose="05000000000000000000" pitchFamily="2" charset="2"/>
              <a:buChar char="l"/>
              <a:tabLst/>
              <a:defRPr/>
            </a:pPr>
            <a:r>
              <a:rPr kumimoji="0" lang="en-US" altLang="zh-CN" sz="2400"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rPr>
              <a:t>To sell a digital asset you own, the NFT will need to be uploaded to your marketplace of choice, provided that marketplace supports the blockchain the NFT was built on. </a:t>
            </a:r>
          </a:p>
          <a:p>
            <a:pPr marL="342900" marR="0" lvl="0" indent="-342900" algn="l" defTabSz="914400" rtl="0" eaLnBrk="1" fontAlgn="auto" latinLnBrk="0" hangingPunct="1">
              <a:lnSpc>
                <a:spcPct val="150000"/>
              </a:lnSpc>
              <a:spcBef>
                <a:spcPts val="0"/>
              </a:spcBef>
              <a:spcAft>
                <a:spcPts val="0"/>
              </a:spcAft>
              <a:buClr>
                <a:schemeClr val="accent3">
                  <a:lumMod val="40000"/>
                  <a:lumOff val="60000"/>
                </a:schemeClr>
              </a:buClr>
              <a:buSzPct val="60000"/>
              <a:buFont typeface="Wingdings" panose="05000000000000000000" pitchFamily="2" charset="2"/>
              <a:buChar char="l"/>
              <a:tabLst/>
              <a:defRPr/>
            </a:pPr>
            <a:r>
              <a:rPr kumimoji="0" lang="en-US" altLang="zh-CN" sz="2400" b="0" i="0" u="none" strike="noStrike" kern="1200" cap="none" spc="0" normalizeH="0" baseline="0" noProof="0" dirty="0">
                <a:ln>
                  <a:noFill/>
                </a:ln>
                <a:solidFill>
                  <a:schemeClr val="bg1"/>
                </a:solidFill>
                <a:effectLst/>
                <a:uLnTx/>
                <a:uFillTx/>
                <a:latin typeface="Times New Roman" panose="02020603050405020304" pitchFamily="18" charset="0"/>
                <a:ea typeface="微软雅黑"/>
                <a:cs typeface="Times New Roman" panose="02020603050405020304" pitchFamily="18" charset="0"/>
              </a:rPr>
              <a:t>You can choose to list it for sale at a set price or opt for an auction-style sale in which buyers place bids.</a:t>
            </a:r>
          </a:p>
        </p:txBody>
      </p:sp>
      <p:sp>
        <p:nvSpPr>
          <p:cNvPr id="6" name="文本框 5">
            <a:extLst>
              <a:ext uri="{FF2B5EF4-FFF2-40B4-BE49-F238E27FC236}">
                <a16:creationId xmlns:a16="http://schemas.microsoft.com/office/drawing/2014/main" id="{07B71F4C-B58C-35BB-3BAD-DB7056689516}"/>
              </a:ext>
            </a:extLst>
          </p:cNvPr>
          <p:cNvSpPr txBox="1"/>
          <p:nvPr/>
        </p:nvSpPr>
        <p:spPr>
          <a:xfrm>
            <a:off x="-240704" y="335241"/>
            <a:ext cx="60960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lumMod val="85000"/>
                  </a:srgbClr>
                </a:solidFill>
                <a:effectLst/>
                <a:uLnTx/>
                <a:uFillTx/>
                <a:latin typeface="Times New Roman" panose="02020603050405020304" pitchFamily="18" charset="0"/>
                <a:ea typeface="微软雅黑"/>
                <a:cs typeface="Times New Roman" panose="02020603050405020304" pitchFamily="18" charset="0"/>
              </a:rPr>
              <a:t>MECHANISM OF NFTS</a:t>
            </a:r>
            <a:endParaRPr kumimoji="0" lang="zh-CN" altLang="en-US" sz="3200" b="1" i="0" u="none" strike="noStrike" kern="1200" cap="none" spc="0" normalizeH="0" baseline="0" noProof="0" dirty="0">
              <a:ln>
                <a:noFill/>
              </a:ln>
              <a:solidFill>
                <a:srgbClr val="FFFFFF">
                  <a:lumMod val="85000"/>
                </a:srgbClr>
              </a:solidFill>
              <a:effectLst/>
              <a:uLnTx/>
              <a:uFillTx/>
              <a:latin typeface="Times New Roman" panose="02020603050405020304" pitchFamily="18" charset="0"/>
              <a:ea typeface="微软雅黑"/>
              <a:cs typeface="Times New Roman" panose="02020603050405020304" pitchFamily="18" charset="0"/>
            </a:endParaRPr>
          </a:p>
        </p:txBody>
      </p:sp>
      <p:pic>
        <p:nvPicPr>
          <p:cNvPr id="9" name="Picture 2" descr="20 Motivational Marketing Quotes to Jumpstart Your Week - Business 2  Community">
            <a:extLst>
              <a:ext uri="{FF2B5EF4-FFF2-40B4-BE49-F238E27FC236}">
                <a16:creationId xmlns:a16="http://schemas.microsoft.com/office/drawing/2014/main" id="{12CD25D5-E5EE-E28B-E8B8-5ED2CDFDC5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4649" y="4264103"/>
            <a:ext cx="5561013" cy="22182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59004854"/>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479376" y="309624"/>
              <a:ext cx="224753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lumMod val="85000"/>
                    </a:srgbClr>
                  </a:solidFill>
                  <a:effectLst/>
                  <a:uLnTx/>
                  <a:uFillTx/>
                  <a:latin typeface="Times New Roman" panose="02020603050405020304" pitchFamily="18" charset="0"/>
                  <a:ea typeface="微软雅黑"/>
                  <a:cs typeface="Times New Roman" panose="02020603050405020304" pitchFamily="18" charset="0"/>
                  <a:sym typeface="+mn-lt"/>
                </a:rPr>
                <a:t>Work Cited</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6" name="文本框 5">
            <a:extLst>
              <a:ext uri="{FF2B5EF4-FFF2-40B4-BE49-F238E27FC236}">
                <a16:creationId xmlns:a16="http://schemas.microsoft.com/office/drawing/2014/main" id="{8C65A975-5FD3-A811-6C39-D02EDA5C0D25}"/>
              </a:ext>
            </a:extLst>
          </p:cNvPr>
          <p:cNvSpPr txBox="1"/>
          <p:nvPr/>
        </p:nvSpPr>
        <p:spPr>
          <a:xfrm>
            <a:off x="407368" y="1220304"/>
            <a:ext cx="11305256" cy="4524315"/>
          </a:xfrm>
          <a:prstGeom prst="rect">
            <a:avLst/>
          </a:prstGeom>
          <a:noFill/>
        </p:spPr>
        <p:txBody>
          <a:bodyPr wrap="square">
            <a:spAutoFit/>
          </a:bodyPr>
          <a:lstStyle/>
          <a:p>
            <a:r>
              <a:rPr lang="en-US" altLang="zh-CN" dirty="0">
                <a:solidFill>
                  <a:schemeClr val="bg1"/>
                </a:solidFill>
              </a:rPr>
              <a:t>Part 1:</a:t>
            </a:r>
          </a:p>
          <a:p>
            <a:r>
              <a:rPr lang="en-US" altLang="zh-CN" dirty="0">
                <a:solidFill>
                  <a:schemeClr val="bg1"/>
                </a:solidFill>
              </a:rPr>
              <a:t>https://www.forbes.com/sites/deborahlovich/2022/05/11/what-is-the-metaverse-and-why-should-you-care/?sh=552555b02704 </a:t>
            </a:r>
          </a:p>
          <a:p>
            <a:r>
              <a:rPr lang="en-US" altLang="zh-CN" dirty="0">
                <a:solidFill>
                  <a:schemeClr val="bg1"/>
                </a:solidFill>
              </a:rPr>
              <a:t>https://www.adcore.com/blog/what-are-meta-verse-examples/ </a:t>
            </a:r>
          </a:p>
          <a:p>
            <a:r>
              <a:rPr lang="en-US" altLang="zh-CN" dirty="0">
                <a:solidFill>
                  <a:schemeClr val="bg1"/>
                </a:solidFill>
                <a:hlinkClick r:id="rId9"/>
              </a:rPr>
              <a:t>https://cyberscrilla.com/the-importance-of-the-metaverse-explained/</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Part 2:</a:t>
            </a:r>
          </a:p>
          <a:p>
            <a:r>
              <a:rPr lang="en-US" altLang="zh-CN" dirty="0">
                <a:solidFill>
                  <a:schemeClr val="bg1"/>
                </a:solidFill>
                <a:hlinkClick r:id="rId10"/>
              </a:rPr>
              <a:t>https://coinyuppie.com/eight-typical-application-scenarios-of-metaverse/</a:t>
            </a:r>
            <a:endParaRPr lang="en-US" altLang="zh-CN" dirty="0">
              <a:solidFill>
                <a:schemeClr val="bg1"/>
              </a:solidFill>
            </a:endParaRPr>
          </a:p>
          <a:p>
            <a:r>
              <a:rPr lang="en-US" altLang="zh-CN" dirty="0">
                <a:solidFill>
                  <a:schemeClr val="bg1"/>
                </a:solidFill>
                <a:hlinkClick r:id="rId11"/>
              </a:rPr>
              <a:t>https://docs.metahuman.unrealengine.com/en-US/overview/</a:t>
            </a:r>
            <a:endParaRPr lang="en-US" altLang="zh-CN" dirty="0">
              <a:solidFill>
                <a:schemeClr val="bg1"/>
              </a:solidFill>
            </a:endParaRPr>
          </a:p>
          <a:p>
            <a:r>
              <a:rPr lang="en-US" altLang="zh-CN" dirty="0">
                <a:solidFill>
                  <a:schemeClr val="bg1"/>
                </a:solidFill>
                <a:hlinkClick r:id="rId12"/>
              </a:rPr>
              <a:t>https://www.epicgames.com/site/en-US/news/sony-and-kirkbi-invest-in-epic-games-to-build-the-future-of-digital-entertainment</a:t>
            </a:r>
            <a:endParaRPr lang="en-US" altLang="zh-CN" dirty="0">
              <a:solidFill>
                <a:schemeClr val="bg1"/>
              </a:solidFill>
            </a:endParaRPr>
          </a:p>
          <a:p>
            <a:r>
              <a:rPr lang="en-US" altLang="zh-CN" dirty="0">
                <a:solidFill>
                  <a:schemeClr val="bg1"/>
                </a:solidFill>
                <a:hlinkClick r:id="rId13"/>
              </a:rPr>
              <a:t>https://www.gamesindustry.biz/lego-ventures-fortnite-is-the-first-credible-metaverse</a:t>
            </a:r>
            <a:endParaRPr lang="en-US" altLang="zh-CN" dirty="0">
              <a:solidFill>
                <a:schemeClr val="bg1"/>
              </a:solidFill>
            </a:endParaRPr>
          </a:p>
          <a:p>
            <a:r>
              <a:rPr lang="en-US" altLang="zh-CN" dirty="0">
                <a:solidFill>
                  <a:schemeClr val="bg1"/>
                </a:solidFill>
                <a:hlinkClick r:id="rId14"/>
              </a:rPr>
              <a:t>https://www.tipranks.com/news/sony-invests-250m-for-minority-stake-in-fortnite-maker-epic-games</a:t>
            </a:r>
            <a:endParaRPr lang="en-US" altLang="zh-CN" dirty="0">
              <a:solidFill>
                <a:schemeClr val="bg1"/>
              </a:solidFill>
            </a:endParaRPr>
          </a:p>
          <a:p>
            <a:r>
              <a:rPr lang="en-US" altLang="zh-CN" dirty="0">
                <a:solidFill>
                  <a:schemeClr val="bg1"/>
                </a:solidFill>
                <a:hlinkClick r:id="rId15"/>
              </a:rPr>
              <a:t>https://www.cnbc.com/2021/07/26/facebook-creates-exec-team-to-work-on-metaverse.html</a:t>
            </a:r>
            <a:endParaRPr lang="en-US" altLang="zh-CN" dirty="0">
              <a:solidFill>
                <a:schemeClr val="bg1"/>
              </a:solidFill>
            </a:endParaRPr>
          </a:p>
          <a:p>
            <a:r>
              <a:rPr lang="en-US" altLang="zh-CN" dirty="0">
                <a:solidFill>
                  <a:schemeClr val="bg1"/>
                </a:solidFill>
                <a:hlinkClick r:id="rId16"/>
              </a:rPr>
              <a:t>https://en.wikipedia.org/wiki/Diem_(digital_currency)</a:t>
            </a:r>
            <a:endParaRPr lang="en-US" altLang="zh-CN" dirty="0">
              <a:solidFill>
                <a:schemeClr val="bg1"/>
              </a:solidFill>
            </a:endParaRPr>
          </a:p>
          <a:p>
            <a:r>
              <a:rPr lang="en-US" altLang="zh-CN" dirty="0">
                <a:solidFill>
                  <a:schemeClr val="bg1"/>
                </a:solidFill>
                <a:hlinkClick r:id="rId17"/>
              </a:rPr>
              <a:t>https://zh.wikipedia.org/zh-cn/Oculus</a:t>
            </a:r>
            <a:endParaRPr lang="en-US" altLang="zh-CN" dirty="0">
              <a:solidFill>
                <a:schemeClr val="bg1"/>
              </a:solidFill>
            </a:endParaRPr>
          </a:p>
        </p:txBody>
      </p:sp>
    </p:spTree>
    <p:custDataLst>
      <p:tags r:id="rId1"/>
    </p:custDataLst>
    <p:extLst>
      <p:ext uri="{BB962C8B-B14F-4D97-AF65-F5344CB8AC3E}">
        <p14:creationId xmlns:p14="http://schemas.microsoft.com/office/powerpoint/2010/main" val="733382526"/>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5300000">
            <a:off x="2247006" y="-437703"/>
            <a:ext cx="6416674" cy="6943596"/>
          </a:xfrm>
          <a:prstGeom prst="rect">
            <a:avLst/>
          </a:prstGeom>
        </p:spPr>
      </p:pic>
      <p:sp>
        <p:nvSpPr>
          <p:cNvPr id="10" name="文本框 9"/>
          <p:cNvSpPr txBox="1"/>
          <p:nvPr/>
        </p:nvSpPr>
        <p:spPr>
          <a:xfrm>
            <a:off x="4119204" y="3212976"/>
            <a:ext cx="4211409" cy="646331"/>
          </a:xfrm>
          <a:prstGeom prst="rect">
            <a:avLst/>
          </a:prstGeom>
          <a:noFill/>
        </p:spPr>
        <p:txBody>
          <a:bodyPr wrap="none" rtlCol="0">
            <a:spAutoFit/>
          </a:bodyPr>
          <a:lstStyle/>
          <a:p>
            <a:r>
              <a:rPr lang="en-US" altLang="zh-CN" sz="3600" b="1" dirty="0">
                <a:solidFill>
                  <a:schemeClr val="bg1"/>
                </a:solidFill>
                <a:cs typeface="+mn-ea"/>
                <a:sym typeface="+mn-lt"/>
              </a:rPr>
              <a:t>What is Metaverse</a:t>
            </a:r>
            <a:endParaRPr lang="zh-CN" altLang="en-US" sz="3600" b="1" dirty="0">
              <a:solidFill>
                <a:schemeClr val="bg1"/>
              </a:solidFill>
              <a:cs typeface="+mn-ea"/>
              <a:sym typeface="+mn-lt"/>
            </a:endParaRPr>
          </a:p>
        </p:txBody>
      </p:sp>
      <p:sp>
        <p:nvSpPr>
          <p:cNvPr id="11" name="矩形 10"/>
          <p:cNvSpPr/>
          <p:nvPr/>
        </p:nvSpPr>
        <p:spPr>
          <a:xfrm>
            <a:off x="7320136" y="4221088"/>
            <a:ext cx="761747" cy="369332"/>
          </a:xfrm>
          <a:prstGeom prst="rect">
            <a:avLst/>
          </a:prstGeom>
        </p:spPr>
        <p:txBody>
          <a:bodyPr wrap="none">
            <a:spAutoFit/>
          </a:bodyPr>
          <a:lstStyle/>
          <a:p>
            <a:r>
              <a:rPr lang="en-US" altLang="zh-CN" sz="1800" dirty="0">
                <a:solidFill>
                  <a:schemeClr val="bg1"/>
                </a:solidFill>
                <a:cs typeface="+mn-ea"/>
                <a:sym typeface="+mn-lt"/>
              </a:rPr>
              <a:t>Priyal</a:t>
            </a:r>
            <a:endParaRPr lang="zh-CN" altLang="en-US" sz="1800" dirty="0">
              <a:solidFill>
                <a:schemeClr val="bg1"/>
              </a:solidFill>
              <a:cs typeface="+mn-ea"/>
              <a:sym typeface="+mn-lt"/>
            </a:endParaRPr>
          </a:p>
        </p:txBody>
      </p:sp>
      <p:sp>
        <p:nvSpPr>
          <p:cNvPr id="12" name="文本框 11"/>
          <p:cNvSpPr txBox="1"/>
          <p:nvPr/>
        </p:nvSpPr>
        <p:spPr>
          <a:xfrm>
            <a:off x="5722208" y="1556792"/>
            <a:ext cx="1005403"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1</a:t>
            </a:r>
            <a:endParaRPr lang="zh-CN" altLang="en-US" sz="11500" dirty="0">
              <a:solidFill>
                <a:schemeClr val="bg1">
                  <a:lumMod val="85000"/>
                </a:schemeClr>
              </a:solidFill>
              <a:cs typeface="+mn-ea"/>
              <a:sym typeface="+mn-lt"/>
            </a:endParaRPr>
          </a:p>
        </p:txBody>
      </p:sp>
    </p:spTree>
    <p:custDataLst>
      <p:tags r:id="rId1"/>
    </p:custDataLst>
    <p:extLst>
      <p:ext uri="{BB962C8B-B14F-4D97-AF65-F5344CB8AC3E}">
        <p14:creationId xmlns:p14="http://schemas.microsoft.com/office/powerpoint/2010/main" val="402488994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479376" y="309624"/>
              <a:ext cx="224753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lumMod val="85000"/>
                    </a:srgbClr>
                  </a:solidFill>
                  <a:effectLst/>
                  <a:uLnTx/>
                  <a:uFillTx/>
                  <a:latin typeface="Times New Roman" panose="02020603050405020304" pitchFamily="18" charset="0"/>
                  <a:ea typeface="微软雅黑"/>
                  <a:cs typeface="Times New Roman" panose="02020603050405020304" pitchFamily="18" charset="0"/>
                  <a:sym typeface="+mn-lt"/>
                </a:rPr>
                <a:t>Work Cited</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6" name="文本框 5">
            <a:extLst>
              <a:ext uri="{FF2B5EF4-FFF2-40B4-BE49-F238E27FC236}">
                <a16:creationId xmlns:a16="http://schemas.microsoft.com/office/drawing/2014/main" id="{8C65A975-5FD3-A811-6C39-D02EDA5C0D25}"/>
              </a:ext>
            </a:extLst>
          </p:cNvPr>
          <p:cNvSpPr txBox="1"/>
          <p:nvPr/>
        </p:nvSpPr>
        <p:spPr>
          <a:xfrm>
            <a:off x="443372" y="1196752"/>
            <a:ext cx="11305256" cy="4801314"/>
          </a:xfrm>
          <a:prstGeom prst="rect">
            <a:avLst/>
          </a:prstGeom>
          <a:noFill/>
        </p:spPr>
        <p:txBody>
          <a:bodyPr wrap="square" lIns="91440" tIns="45720" rIns="91440" bIns="45720" anchor="t">
            <a:spAutoFit/>
          </a:bodyPr>
          <a:lstStyle/>
          <a:p>
            <a:r>
              <a:rPr lang="en-US" altLang="zh-CN" dirty="0">
                <a:solidFill>
                  <a:schemeClr val="bg1"/>
                </a:solidFill>
              </a:rPr>
              <a:t>Part 3: </a:t>
            </a:r>
          </a:p>
          <a:p>
            <a:r>
              <a:rPr lang="en-US" altLang="zh-CN" dirty="0">
                <a:solidFill>
                  <a:schemeClr val="bg1"/>
                </a:solidFill>
                <a:hlinkClick r:id="rId9"/>
              </a:rPr>
              <a:t>https://academy.yellowcard.io/topics/nfts-and-the-metaverse/?utm_source=techcabal&amp;utm_medium=article%20&amp;utm_campaign=something_bigger</a:t>
            </a:r>
            <a:endParaRPr lang="en-US" altLang="zh-CN" dirty="0">
              <a:solidFill>
                <a:schemeClr val="bg1"/>
              </a:solidFill>
            </a:endParaRPr>
          </a:p>
          <a:p>
            <a:r>
              <a:rPr lang="en-US" altLang="zh-CN" dirty="0">
                <a:solidFill>
                  <a:schemeClr val="bg1"/>
                </a:solidFill>
                <a:hlinkClick r:id="rId10"/>
              </a:rPr>
              <a:t>https://www.thinkadvisor.com/2022/05/24/investing-in-the-metaverse-what-you-need-to-know/</a:t>
            </a:r>
            <a:endParaRPr lang="en-US" altLang="zh-CN" dirty="0">
              <a:solidFill>
                <a:schemeClr val="bg1"/>
              </a:solidFill>
            </a:endParaRPr>
          </a:p>
          <a:p>
            <a:r>
              <a:rPr lang="en-US" altLang="zh-CN" dirty="0">
                <a:solidFill>
                  <a:schemeClr val="bg1"/>
                </a:solidFill>
                <a:hlinkClick r:id="rId11"/>
              </a:rPr>
              <a:t>https://www.forbes.com/advisor/investing/cryptocurrency/nft-non-fungible-token/</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Part 4:</a:t>
            </a: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Part 5:</a:t>
            </a:r>
          </a:p>
          <a:p>
            <a:r>
              <a:rPr lang="en-US" dirty="0">
                <a:ea typeface="+mn-lt"/>
                <a:cs typeface="+mn-lt"/>
              </a:rPr>
              <a:t>https://finbold.com/guide/how-to-invest-in-metaverse/</a:t>
            </a:r>
            <a:endParaRPr lang="en-US" dirty="0"/>
          </a:p>
          <a:p>
            <a:r>
              <a:rPr lang="en-US" dirty="0">
                <a:ea typeface="+mn-lt"/>
                <a:cs typeface="+mn-lt"/>
              </a:rPr>
              <a:t>https://www.google.com/search?q=Investing+NFTS&amp;rlz=1C1VDKB_enIN1021IN1021&amp;source=lnms&amp;tbm=isch&amp;sa=X&amp;ved=2ahUKEwj3sIq50Lj6AhXWEFkFHX4TAHoQ_AUoAnoECAIQBA&amp;biw=1440&amp;bih=749&amp;dpr=2#imgrc=Yg7A_i_W2blVnM</a:t>
            </a:r>
            <a:endParaRPr lang="en-US" dirty="0"/>
          </a:p>
        </p:txBody>
      </p:sp>
    </p:spTree>
    <p:custDataLst>
      <p:tags r:id="rId1"/>
    </p:custDataLst>
    <p:extLst>
      <p:ext uri="{BB962C8B-B14F-4D97-AF65-F5344CB8AC3E}">
        <p14:creationId xmlns:p14="http://schemas.microsoft.com/office/powerpoint/2010/main" val="595178719"/>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PA_文本框 8"/>
          <p:cNvSpPr txBox="1"/>
          <p:nvPr>
            <p:custDataLst>
              <p:tags r:id="rId2"/>
            </p:custDataLst>
          </p:nvPr>
        </p:nvSpPr>
        <p:spPr>
          <a:xfrm>
            <a:off x="4771816" y="2753052"/>
            <a:ext cx="4381329" cy="1107996"/>
          </a:xfrm>
          <a:prstGeom prst="rect">
            <a:avLst/>
          </a:prstGeom>
          <a:noFill/>
        </p:spPr>
        <p:txBody>
          <a:bodyPr wrap="none" rtlCol="0">
            <a:spAutoFit/>
          </a:bodyPr>
          <a:lstStyle/>
          <a:p>
            <a:pPr algn="ctr"/>
            <a:r>
              <a:rPr lang="en-US" altLang="zh-CN" sz="6600" dirty="0">
                <a:solidFill>
                  <a:schemeClr val="bg1">
                    <a:lumMod val="85000"/>
                  </a:schemeClr>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Thank You</a:t>
            </a:r>
            <a:endParaRPr lang="zh-CN" altLang="en-US" sz="6600" dirty="0">
              <a:solidFill>
                <a:schemeClr val="bg1">
                  <a:lumMod val="85000"/>
                </a:schemeClr>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endParaRPr>
          </a:p>
        </p:txBody>
      </p:sp>
      <p:sp>
        <p:nvSpPr>
          <p:cNvPr id="30" name="PA_矩形 12"/>
          <p:cNvSpPr/>
          <p:nvPr>
            <p:custDataLst>
              <p:tags r:id="rId3"/>
            </p:custDataLst>
          </p:nvPr>
        </p:nvSpPr>
        <p:spPr>
          <a:xfrm>
            <a:off x="6365425" y="4100298"/>
            <a:ext cx="1194109" cy="461665"/>
          </a:xfrm>
          <a:prstGeom prst="rect">
            <a:avLst/>
          </a:prstGeom>
        </p:spPr>
        <p:txBody>
          <a:bodyPr wrap="none">
            <a:spAutoFit/>
          </a:bodyPr>
          <a:lstStyle/>
          <a:p>
            <a:pPr algn="ctr"/>
            <a:r>
              <a:rPr lang="en-US" altLang="zh-CN" sz="2400" dirty="0">
                <a:solidFill>
                  <a:schemeClr val="bg1">
                    <a:lumMod val="85000"/>
                  </a:schemeClr>
                </a:solidFill>
                <a:cs typeface="+mn-ea"/>
                <a:sym typeface="+mn-lt"/>
              </a:rPr>
              <a:t>Team 5</a:t>
            </a:r>
            <a:endParaRPr lang="zh-CN" altLang="en-US" sz="2400" dirty="0">
              <a:solidFill>
                <a:schemeClr val="bg1">
                  <a:lumMod val="85000"/>
                </a:schemeClr>
              </a:solidFill>
              <a:cs typeface="+mn-ea"/>
              <a:sym typeface="+mn-lt"/>
            </a:endParaRPr>
          </a:p>
        </p:txBody>
      </p:sp>
      <p:grpSp>
        <p:nvGrpSpPr>
          <p:cNvPr id="33" name="组合 32"/>
          <p:cNvGrpSpPr/>
          <p:nvPr/>
        </p:nvGrpSpPr>
        <p:grpSpPr>
          <a:xfrm>
            <a:off x="4190666" y="3904019"/>
            <a:ext cx="5543625" cy="45719"/>
            <a:chOff x="3182554" y="3904019"/>
            <a:chExt cx="5543625" cy="45719"/>
          </a:xfrm>
        </p:grpSpPr>
        <p:sp>
          <p:nvSpPr>
            <p:cNvPr id="34"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6" name="图片 5" descr="图片包含 就坐, 黑色, 建筑物, 户外&#10;&#10;已生成高可信度的说明"/>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0" y="196438"/>
            <a:ext cx="5974513" cy="6465124"/>
          </a:xfrm>
          <a:prstGeom prst="rect">
            <a:avLst/>
          </a:prstGeom>
        </p:spPr>
      </p:pic>
    </p:spTree>
    <p:custDataLst>
      <p:tags r:id="rId1"/>
    </p:custDataLst>
    <p:extLst>
      <p:ext uri="{BB962C8B-B14F-4D97-AF65-F5344CB8AC3E}">
        <p14:creationId xmlns:p14="http://schemas.microsoft.com/office/powerpoint/2010/main" val="3929271003"/>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104800" y="-313784"/>
            <a:ext cx="13322170" cy="7173635"/>
            <a:chOff x="-1130171" y="-315635"/>
            <a:chExt cx="13322170"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130171" y="374484"/>
              <a:ext cx="6978247" cy="584775"/>
            </a:xfrm>
            <a:prstGeom prst="rect">
              <a:avLst/>
            </a:prstGeom>
            <a:noFill/>
          </p:spPr>
          <p:txBody>
            <a:bodyPr wrap="square" rtlCol="0">
              <a:spAutoFit/>
            </a:bodyPr>
            <a:lstStyle/>
            <a:p>
              <a:pPr algn="ctr"/>
              <a:r>
                <a:rPr lang="en-US" altLang="zh-CN" sz="3200" b="1" dirty="0">
                  <a:solidFill>
                    <a:schemeClr val="bg1">
                      <a:lumMod val="85000"/>
                    </a:schemeClr>
                  </a:solidFill>
                  <a:latin typeface="Times New Roman" panose="02020603050405020304" pitchFamily="18" charset="0"/>
                  <a:cs typeface="Times New Roman" panose="02020603050405020304" pitchFamily="18" charset="0"/>
                </a:rPr>
                <a:t>What is Metaverse ?</a:t>
              </a:r>
              <a:endParaRPr lang="zh-CN" altLang="en-US" sz="3200" b="1" dirty="0">
                <a:solidFill>
                  <a:schemeClr val="bg1">
                    <a:lumMod val="85000"/>
                  </a:schemeClr>
                </a:solidFill>
                <a:latin typeface="Times New Roman" panose="02020603050405020304" pitchFamily="18" charset="0"/>
                <a:cs typeface="Times New Roman" panose="02020603050405020304" pitchFamily="18" charset="0"/>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7" name="文本框 6">
            <a:extLst>
              <a:ext uri="{FF2B5EF4-FFF2-40B4-BE49-F238E27FC236}">
                <a16:creationId xmlns:a16="http://schemas.microsoft.com/office/drawing/2014/main" id="{A000BFD0-8EA9-D509-EE02-EC9BEEECAC36}"/>
              </a:ext>
            </a:extLst>
          </p:cNvPr>
          <p:cNvSpPr txBox="1"/>
          <p:nvPr/>
        </p:nvSpPr>
        <p:spPr>
          <a:xfrm>
            <a:off x="288723" y="1562848"/>
            <a:ext cx="11207877" cy="373230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Metaverse is a hybrid of Augmented Reality (AR), Virtual Reality (VR), and video technologies inside a virtual forest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Accessed through a browser allowing people to have real time experiences and interactions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Metaverse has numerous disconnected metaverses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Examples of Metaverse:</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arenR"/>
              <a:tabLst/>
              <a:defRPr/>
            </a:pPr>
            <a:r>
              <a:rPr kumimoji="0" lang="en-US" altLang="zh-CN" sz="22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Fortnite</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arenR"/>
              <a:tabLst/>
              <a:defRPr/>
            </a:pPr>
            <a:r>
              <a:rPr kumimoji="0" lang="en-US" altLang="zh-CN" sz="22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Roblox</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arenR"/>
              <a:tabLst/>
              <a:defRPr/>
            </a:pPr>
            <a:r>
              <a:rPr kumimoji="0" lang="en-US" altLang="zh-CN" sz="22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Nikeland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Fortnite – one of the best Metaverse examples</a:t>
            </a:r>
            <a:endParaRPr lang="zh-CN" altLang="en-US" sz="2200" dirty="0">
              <a:solidFill>
                <a:schemeClr val="bg1"/>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9BF4FE8D-9996-0636-8E9C-F2F613AC3022}"/>
              </a:ext>
            </a:extLst>
          </p:cNvPr>
          <p:cNvPicPr>
            <a:picLocks noChangeAspect="1"/>
          </p:cNvPicPr>
          <p:nvPr/>
        </p:nvPicPr>
        <p:blipFill>
          <a:blip r:embed="rId9"/>
          <a:stretch>
            <a:fillRect/>
          </a:stretch>
        </p:blipFill>
        <p:spPr>
          <a:xfrm>
            <a:off x="6072518" y="3356992"/>
            <a:ext cx="2097206" cy="2901948"/>
          </a:xfrm>
          <a:prstGeom prst="rect">
            <a:avLst/>
          </a:prstGeom>
        </p:spPr>
      </p:pic>
      <p:pic>
        <p:nvPicPr>
          <p:cNvPr id="9" name="图片 8">
            <a:extLst>
              <a:ext uri="{FF2B5EF4-FFF2-40B4-BE49-F238E27FC236}">
                <a16:creationId xmlns:a16="http://schemas.microsoft.com/office/drawing/2014/main" id="{DFA8DAE9-D0A3-FE3B-C681-593C37AD32A5}"/>
              </a:ext>
            </a:extLst>
          </p:cNvPr>
          <p:cNvPicPr>
            <a:picLocks noChangeAspect="1"/>
          </p:cNvPicPr>
          <p:nvPr/>
        </p:nvPicPr>
        <p:blipFill>
          <a:blip r:embed="rId10"/>
          <a:stretch>
            <a:fillRect/>
          </a:stretch>
        </p:blipFill>
        <p:spPr>
          <a:xfrm>
            <a:off x="8571334" y="3356992"/>
            <a:ext cx="2176461" cy="2901948"/>
          </a:xfrm>
          <a:prstGeom prst="rect">
            <a:avLst/>
          </a:prstGeom>
        </p:spPr>
      </p:pic>
    </p:spTree>
    <p:custDataLst>
      <p:tags r:id="rId1"/>
    </p:custDataLst>
    <p:extLst>
      <p:ext uri="{BB962C8B-B14F-4D97-AF65-F5344CB8AC3E}">
        <p14:creationId xmlns:p14="http://schemas.microsoft.com/office/powerpoint/2010/main" val="353827637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组合 32"/>
          <p:cNvGrpSpPr/>
          <p:nvPr/>
        </p:nvGrpSpPr>
        <p:grpSpPr>
          <a:xfrm>
            <a:off x="263352" y="-315635"/>
            <a:ext cx="11928647" cy="7173635"/>
            <a:chOff x="263352" y="-315635"/>
            <a:chExt cx="11928647" cy="7173635"/>
          </a:xfrm>
        </p:grpSpPr>
        <p:pic>
          <p:nvPicPr>
            <p:cNvPr id="34" name="图片 33" descr="图片包含 就坐, 黑色, 建筑物, 户外&#10;&#10;已生成高可信度的说明"/>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5" name="文本框 34"/>
            <p:cNvSpPr txBox="1"/>
            <p:nvPr/>
          </p:nvSpPr>
          <p:spPr>
            <a:xfrm>
              <a:off x="391536" y="301878"/>
              <a:ext cx="5884944" cy="584775"/>
            </a:xfrm>
            <a:prstGeom prst="rect">
              <a:avLst/>
            </a:prstGeom>
            <a:noFill/>
          </p:spPr>
          <p:txBody>
            <a:bodyPr wrap="none" rtlCol="0">
              <a:spAutoFit/>
            </a:bodyPr>
            <a:lstStyle/>
            <a:p>
              <a:pPr algn="ctr"/>
              <a:r>
                <a:rPr lang="en-US" altLang="zh-CN" sz="3200" b="1" dirty="0">
                  <a:solidFill>
                    <a:schemeClr val="bg1">
                      <a:lumMod val="85000"/>
                    </a:schemeClr>
                  </a:solidFill>
                  <a:latin typeface="Times New Roman" panose="02020603050405020304" pitchFamily="18" charset="0"/>
                  <a:cs typeface="Times New Roman" panose="02020603050405020304" pitchFamily="18" charset="0"/>
                </a:rPr>
                <a:t>Why is Metaverse so important?</a:t>
              </a:r>
              <a:endParaRPr lang="zh-CN" altLang="en-US" sz="3200" b="1" dirty="0">
                <a:solidFill>
                  <a:schemeClr val="bg1">
                    <a:lumMod val="85000"/>
                  </a:schemeClr>
                </a:solidFill>
                <a:latin typeface="Times New Roman" panose="02020603050405020304" pitchFamily="18" charset="0"/>
                <a:cs typeface="Times New Roman" panose="02020603050405020304" pitchFamily="18" charset="0"/>
                <a:sym typeface="+mn-lt"/>
              </a:endParaRPr>
            </a:p>
          </p:txBody>
        </p:sp>
        <p:grpSp>
          <p:nvGrpSpPr>
            <p:cNvPr id="36" name="组合 35"/>
            <p:cNvGrpSpPr/>
            <p:nvPr/>
          </p:nvGrpSpPr>
          <p:grpSpPr>
            <a:xfrm rot="10800000" flipV="1">
              <a:off x="263352" y="984158"/>
              <a:ext cx="11745783" cy="45719"/>
              <a:chOff x="3182554" y="3904019"/>
              <a:chExt cx="5543625" cy="45719"/>
            </a:xfrm>
          </p:grpSpPr>
          <p:sp>
            <p:nvSpPr>
              <p:cNvPr id="38"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37" name="图片 36" descr="图片包含 就坐, 黑色, 建筑物, 户外&#10;&#10;已生成高可信度的说明"/>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3" name="文本框 2">
            <a:extLst>
              <a:ext uri="{FF2B5EF4-FFF2-40B4-BE49-F238E27FC236}">
                <a16:creationId xmlns:a16="http://schemas.microsoft.com/office/drawing/2014/main" id="{865C3FF8-EBA1-75BD-59E9-666AA0FFF540}"/>
              </a:ext>
            </a:extLst>
          </p:cNvPr>
          <p:cNvSpPr txBox="1"/>
          <p:nvPr/>
        </p:nvSpPr>
        <p:spPr>
          <a:xfrm>
            <a:off x="391536" y="1314480"/>
            <a:ext cx="11105064" cy="2599686"/>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The ability to fully own virtual objects, experiences or land, with Blockchain making it possible to precisely define a virtual thing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Interconnecting worlds that are not limited by geographical boundaries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Ease of access – internet connection and the right setup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Allows for a more user immersive experience in various forms of content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Interactions of people with each other in various settings is made possible</a:t>
            </a:r>
          </a:p>
        </p:txBody>
      </p:sp>
      <p:sp>
        <p:nvSpPr>
          <p:cNvPr id="5" name="object 7">
            <a:extLst>
              <a:ext uri="{FF2B5EF4-FFF2-40B4-BE49-F238E27FC236}">
                <a16:creationId xmlns:a16="http://schemas.microsoft.com/office/drawing/2014/main" id="{61FAC181-B48A-FE25-AEC0-E34057279B19}"/>
              </a:ext>
            </a:extLst>
          </p:cNvPr>
          <p:cNvSpPr/>
          <p:nvPr/>
        </p:nvSpPr>
        <p:spPr>
          <a:xfrm>
            <a:off x="520878" y="3945887"/>
            <a:ext cx="3400208" cy="2119010"/>
          </a:xfrm>
          <a:prstGeom prst="rect">
            <a:avLst/>
          </a:prstGeom>
          <a:blipFill>
            <a:blip r:embed="rId7"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 name="object 5">
            <a:extLst>
              <a:ext uri="{FF2B5EF4-FFF2-40B4-BE49-F238E27FC236}">
                <a16:creationId xmlns:a16="http://schemas.microsoft.com/office/drawing/2014/main" id="{A98AD934-5255-89B8-5C11-7CE5A29870AA}"/>
              </a:ext>
            </a:extLst>
          </p:cNvPr>
          <p:cNvSpPr/>
          <p:nvPr/>
        </p:nvSpPr>
        <p:spPr>
          <a:xfrm>
            <a:off x="5121100" y="3912328"/>
            <a:ext cx="3485870" cy="2152569"/>
          </a:xfrm>
          <a:prstGeom prst="rect">
            <a:avLst/>
          </a:prstGeom>
          <a:blipFill>
            <a:blip r:embed="rId8"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0" name="文本框 9">
            <a:extLst>
              <a:ext uri="{FF2B5EF4-FFF2-40B4-BE49-F238E27FC236}">
                <a16:creationId xmlns:a16="http://schemas.microsoft.com/office/drawing/2014/main" id="{9A7C747D-DB50-7FDA-2F8C-6DD7DEDA9BCF}"/>
              </a:ext>
            </a:extLst>
          </p:cNvPr>
          <p:cNvSpPr txBox="1"/>
          <p:nvPr/>
        </p:nvSpPr>
        <p:spPr>
          <a:xfrm>
            <a:off x="263352" y="5846876"/>
            <a:ext cx="4248472" cy="646331"/>
          </a:xfrm>
          <a:prstGeom prst="rect">
            <a:avLst/>
          </a:prstGeom>
          <a:noFill/>
        </p:spPr>
        <p:txBody>
          <a:bodyPr wrap="square">
            <a:spAutoFit/>
          </a:bodyPr>
          <a:lstStyle/>
          <a:p>
            <a:endParaRPr lang="en-US" altLang="zh-CN" dirty="0"/>
          </a:p>
          <a:p>
            <a:r>
              <a:rPr lang="en-US" altLang="zh-CN" dirty="0">
                <a:solidFill>
                  <a:schemeClr val="bg1"/>
                </a:solidFill>
              </a:rPr>
              <a:t>Space-time stipulation in the real world</a:t>
            </a:r>
            <a:endParaRPr lang="zh-CN" altLang="en-US" dirty="0">
              <a:solidFill>
                <a:schemeClr val="bg1"/>
              </a:solidFill>
            </a:endParaRPr>
          </a:p>
        </p:txBody>
      </p:sp>
      <p:sp>
        <p:nvSpPr>
          <p:cNvPr id="12" name="文本框 11">
            <a:extLst>
              <a:ext uri="{FF2B5EF4-FFF2-40B4-BE49-F238E27FC236}">
                <a16:creationId xmlns:a16="http://schemas.microsoft.com/office/drawing/2014/main" id="{E36A16AF-9880-68AF-CFD5-B2B8A0E4230F}"/>
              </a:ext>
            </a:extLst>
          </p:cNvPr>
          <p:cNvSpPr txBox="1"/>
          <p:nvPr/>
        </p:nvSpPr>
        <p:spPr>
          <a:xfrm>
            <a:off x="5197300" y="6064897"/>
            <a:ext cx="3333470" cy="369332"/>
          </a:xfrm>
          <a:prstGeom prst="rect">
            <a:avLst/>
          </a:prstGeom>
          <a:noFill/>
        </p:spPr>
        <p:txBody>
          <a:bodyPr wrap="square">
            <a:spAutoFit/>
          </a:bodyPr>
          <a:lstStyle/>
          <a:p>
            <a:r>
              <a:rPr lang="en-US" altLang="zh-CN" dirty="0">
                <a:solidFill>
                  <a:schemeClr val="bg1"/>
                </a:solidFill>
              </a:rPr>
              <a:t>Surreal space-time stipulation</a:t>
            </a:r>
            <a:endParaRPr lang="zh-CN" altLang="en-US" dirty="0">
              <a:solidFill>
                <a:schemeClr val="bg1"/>
              </a:solidFill>
            </a:endParaRPr>
          </a:p>
        </p:txBody>
      </p:sp>
    </p:spTree>
    <p:extLst>
      <p:ext uri="{BB962C8B-B14F-4D97-AF65-F5344CB8AC3E}">
        <p14:creationId xmlns:p14="http://schemas.microsoft.com/office/powerpoint/2010/main" val="1317509512"/>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5300000">
            <a:off x="1598933" y="-439982"/>
            <a:ext cx="6416674" cy="6943596"/>
          </a:xfrm>
          <a:prstGeom prst="rect">
            <a:avLst/>
          </a:prstGeom>
        </p:spPr>
      </p:pic>
      <p:sp>
        <p:nvSpPr>
          <p:cNvPr id="10" name="文本框 9"/>
          <p:cNvSpPr txBox="1"/>
          <p:nvPr/>
        </p:nvSpPr>
        <p:spPr>
          <a:xfrm>
            <a:off x="4479880" y="3280070"/>
            <a:ext cx="618630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FFFF">
                    <a:lumMod val="85000"/>
                  </a:srgbClr>
                </a:solidFill>
                <a:effectLst/>
                <a:uLnTx/>
                <a:uFillTx/>
                <a:latin typeface="Arial"/>
                <a:ea typeface="微软雅黑"/>
                <a:cs typeface="+mn-ea"/>
                <a:sym typeface="+mn-lt"/>
              </a:rPr>
              <a:t>Metaverse industry outlook</a:t>
            </a:r>
          </a:p>
        </p:txBody>
      </p:sp>
      <p:sp>
        <p:nvSpPr>
          <p:cNvPr id="11" name="矩形 10"/>
          <p:cNvSpPr/>
          <p:nvPr/>
        </p:nvSpPr>
        <p:spPr>
          <a:xfrm>
            <a:off x="9314537" y="4077072"/>
            <a:ext cx="135165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lumMod val="85000"/>
                  </a:srgbClr>
                </a:solidFill>
                <a:effectLst/>
                <a:uLnTx/>
                <a:uFillTx/>
                <a:latin typeface="Arial"/>
                <a:ea typeface="微软雅黑"/>
                <a:cs typeface="+mn-ea"/>
                <a:sym typeface="+mn-lt"/>
              </a:rPr>
              <a:t>Hanyang Li</a:t>
            </a:r>
            <a:endParaRPr kumimoji="0" lang="zh-CN" altLang="en-US" sz="1800" b="0" i="0" u="none" strike="noStrike" kern="1200" cap="none" spc="0" normalizeH="0" baseline="0" noProof="0" dirty="0">
              <a:ln>
                <a:noFill/>
              </a:ln>
              <a:solidFill>
                <a:srgbClr val="FFFFFF">
                  <a:lumMod val="85000"/>
                </a:srgbClr>
              </a:solidFill>
              <a:effectLst/>
              <a:uLnTx/>
              <a:uFillTx/>
              <a:latin typeface="Arial"/>
              <a:ea typeface="微软雅黑"/>
              <a:cs typeface="+mn-ea"/>
              <a:sym typeface="+mn-lt"/>
            </a:endParaRPr>
          </a:p>
        </p:txBody>
      </p:sp>
      <p:sp>
        <p:nvSpPr>
          <p:cNvPr id="12" name="文本框 11"/>
          <p:cNvSpPr txBox="1"/>
          <p:nvPr/>
        </p:nvSpPr>
        <p:spPr>
          <a:xfrm>
            <a:off x="5722208" y="1556792"/>
            <a:ext cx="1005403"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500" b="0" i="0" u="none" strike="noStrike" kern="1200" cap="none" spc="0" normalizeH="0" baseline="0" dirty="0">
                <a:ln>
                  <a:noFill/>
                </a:ln>
                <a:solidFill>
                  <a:srgbClr val="FFFFFF">
                    <a:lumMod val="85000"/>
                  </a:srgbClr>
                </a:solidFill>
                <a:effectLst/>
                <a:uLnTx/>
                <a:uFillTx/>
                <a:latin typeface="Arial"/>
                <a:ea typeface="微软雅黑"/>
                <a:cs typeface="+mn-ea"/>
                <a:sym typeface="+mn-lt"/>
              </a:rPr>
              <a:t>2</a:t>
            </a:r>
            <a:endParaRPr kumimoji="0" lang="zh-CN" altLang="en-US" sz="11500" b="0" i="0" u="none" strike="noStrike" kern="1200" cap="none" spc="0" normalizeH="0" baseline="0" noProof="0" dirty="0">
              <a:ln>
                <a:noFill/>
              </a:ln>
              <a:solidFill>
                <a:srgbClr val="FFFFFF">
                  <a:lumMod val="85000"/>
                </a:srgbClr>
              </a:solidFill>
              <a:effectLst/>
              <a:uLnTx/>
              <a:uFillTx/>
              <a:latin typeface="Arial"/>
              <a:ea typeface="微软雅黑"/>
              <a:cs typeface="+mn-ea"/>
              <a:sym typeface="+mn-lt"/>
            </a:endParaRPr>
          </a:p>
        </p:txBody>
      </p:sp>
    </p:spTree>
    <p:custDataLst>
      <p:tags r:id="rId1"/>
    </p:custDataLst>
    <p:extLst>
      <p:ext uri="{BB962C8B-B14F-4D97-AF65-F5344CB8AC3E}">
        <p14:creationId xmlns:p14="http://schemas.microsoft.com/office/powerpoint/2010/main" val="1522308330"/>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6262" y="-315635"/>
            <a:ext cx="12075737" cy="7173635"/>
            <a:chOff x="116262" y="-315635"/>
            <a:chExt cx="1207573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16262" y="332656"/>
              <a:ext cx="11864146"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The ecological map of the Metaverse is becoming more and more mature</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5" name="object 4">
            <a:extLst>
              <a:ext uri="{FF2B5EF4-FFF2-40B4-BE49-F238E27FC236}">
                <a16:creationId xmlns:a16="http://schemas.microsoft.com/office/drawing/2014/main" id="{BA402F9E-B45D-630B-1998-757212FF8C26}"/>
              </a:ext>
            </a:extLst>
          </p:cNvPr>
          <p:cNvSpPr txBox="1"/>
          <p:nvPr/>
        </p:nvSpPr>
        <p:spPr>
          <a:xfrm>
            <a:off x="10618673" y="5932659"/>
            <a:ext cx="457200" cy="255904"/>
          </a:xfrm>
          <a:prstGeom prst="rect">
            <a:avLst/>
          </a:prstGeom>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989"/>
              </a:lnSpc>
            </a:pPr>
            <a:r>
              <a:rPr sz="1800" dirty="0">
                <a:latin typeface="Arial"/>
                <a:cs typeface="Arial"/>
              </a:rPr>
              <a:t>……</a:t>
            </a:r>
            <a:endParaRPr sz="1800">
              <a:latin typeface="Arial"/>
              <a:cs typeface="Arial"/>
            </a:endParaRPr>
          </a:p>
        </p:txBody>
      </p:sp>
      <p:sp>
        <p:nvSpPr>
          <p:cNvPr id="6" name="object 5">
            <a:extLst>
              <a:ext uri="{FF2B5EF4-FFF2-40B4-BE49-F238E27FC236}">
                <a16:creationId xmlns:a16="http://schemas.microsoft.com/office/drawing/2014/main" id="{194D9C40-DC4D-D01C-426A-F9325BF2C6E3}"/>
              </a:ext>
            </a:extLst>
          </p:cNvPr>
          <p:cNvSpPr txBox="1"/>
          <p:nvPr/>
        </p:nvSpPr>
        <p:spPr>
          <a:xfrm>
            <a:off x="814035" y="1805638"/>
            <a:ext cx="1515286" cy="32124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2000" b="1" spc="5" dirty="0">
                <a:solidFill>
                  <a:srgbClr val="1F5F9F"/>
                </a:solidFill>
                <a:latin typeface="Noto Serif CJK JP"/>
                <a:cs typeface="Noto Serif CJK JP"/>
              </a:rPr>
              <a:t>Scene content</a:t>
            </a:r>
            <a:endParaRPr sz="2000" dirty="0">
              <a:latin typeface="Noto Serif CJK JP"/>
              <a:cs typeface="Noto Serif CJK JP"/>
            </a:endParaRPr>
          </a:p>
        </p:txBody>
      </p:sp>
      <p:sp>
        <p:nvSpPr>
          <p:cNvPr id="7" name="object 6">
            <a:extLst>
              <a:ext uri="{FF2B5EF4-FFF2-40B4-BE49-F238E27FC236}">
                <a16:creationId xmlns:a16="http://schemas.microsoft.com/office/drawing/2014/main" id="{C72A416E-D1D2-4D42-F415-FA1B9166FCF2}"/>
              </a:ext>
            </a:extLst>
          </p:cNvPr>
          <p:cNvSpPr txBox="1"/>
          <p:nvPr/>
        </p:nvSpPr>
        <p:spPr>
          <a:xfrm>
            <a:off x="265674" y="3240482"/>
            <a:ext cx="2355011" cy="629018"/>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2000" b="1" spc="5" dirty="0">
                <a:solidFill>
                  <a:srgbClr val="1F5F9F"/>
                </a:solidFill>
                <a:latin typeface="Noto Serif CJK JP"/>
                <a:cs typeface="Noto Serif CJK JP"/>
              </a:rPr>
              <a:t>Front-end equipment platform</a:t>
            </a:r>
            <a:endParaRPr sz="2000" dirty="0">
              <a:latin typeface="Noto Serif CJK JP"/>
              <a:cs typeface="Noto Serif CJK JP"/>
            </a:endParaRPr>
          </a:p>
        </p:txBody>
      </p:sp>
      <p:sp>
        <p:nvSpPr>
          <p:cNvPr id="8" name="object 7">
            <a:extLst>
              <a:ext uri="{FF2B5EF4-FFF2-40B4-BE49-F238E27FC236}">
                <a16:creationId xmlns:a16="http://schemas.microsoft.com/office/drawing/2014/main" id="{B505C342-798D-FE68-F609-30602C9BFD05}"/>
              </a:ext>
            </a:extLst>
          </p:cNvPr>
          <p:cNvSpPr txBox="1"/>
          <p:nvPr/>
        </p:nvSpPr>
        <p:spPr>
          <a:xfrm>
            <a:off x="240540" y="5035381"/>
            <a:ext cx="2558690" cy="629018"/>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2000" b="1" spc="5" dirty="0">
                <a:solidFill>
                  <a:srgbClr val="1F5F9F"/>
                </a:solidFill>
                <a:latin typeface="Noto Serif CJK JP"/>
                <a:cs typeface="Noto Serif CJK JP"/>
              </a:rPr>
              <a:t>underlying technical support</a:t>
            </a:r>
            <a:endParaRPr sz="2000" dirty="0">
              <a:latin typeface="Noto Serif CJK JP"/>
              <a:cs typeface="Noto Serif CJK JP"/>
            </a:endParaRPr>
          </a:p>
        </p:txBody>
      </p:sp>
      <p:grpSp>
        <p:nvGrpSpPr>
          <p:cNvPr id="9" name="object 8">
            <a:extLst>
              <a:ext uri="{FF2B5EF4-FFF2-40B4-BE49-F238E27FC236}">
                <a16:creationId xmlns:a16="http://schemas.microsoft.com/office/drawing/2014/main" id="{B0C27E1B-C52D-352E-1555-0C3E4D16D34E}"/>
              </a:ext>
            </a:extLst>
          </p:cNvPr>
          <p:cNvGrpSpPr/>
          <p:nvPr/>
        </p:nvGrpSpPr>
        <p:grpSpPr>
          <a:xfrm>
            <a:off x="1211149" y="2352706"/>
            <a:ext cx="5869050" cy="3686301"/>
            <a:chOff x="1263269" y="2345270"/>
            <a:chExt cx="5869050" cy="3686301"/>
          </a:xfrm>
        </p:grpSpPr>
        <p:sp>
          <p:nvSpPr>
            <p:cNvPr id="82" name="object 9">
              <a:extLst>
                <a:ext uri="{FF2B5EF4-FFF2-40B4-BE49-F238E27FC236}">
                  <a16:creationId xmlns:a16="http://schemas.microsoft.com/office/drawing/2014/main" id="{F41EBF8E-23B2-D1CA-312A-ECE9CD48E134}"/>
                </a:ext>
              </a:extLst>
            </p:cNvPr>
            <p:cNvSpPr/>
            <p:nvPr/>
          </p:nvSpPr>
          <p:spPr>
            <a:xfrm>
              <a:off x="1494180" y="3821518"/>
              <a:ext cx="155663" cy="73660"/>
            </a:xfrm>
            <a:prstGeom prst="rect">
              <a:avLst/>
            </a:prstGeom>
            <a:blipFill>
              <a:blip r:embed="rId9"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0">
              <a:extLst>
                <a:ext uri="{FF2B5EF4-FFF2-40B4-BE49-F238E27FC236}">
                  <a16:creationId xmlns:a16="http://schemas.microsoft.com/office/drawing/2014/main" id="{4A4B8577-CBAE-0639-7E60-03E8F1465E2E}"/>
                </a:ext>
              </a:extLst>
            </p:cNvPr>
            <p:cNvSpPr/>
            <p:nvPr/>
          </p:nvSpPr>
          <p:spPr>
            <a:xfrm>
              <a:off x="1347939" y="3870629"/>
              <a:ext cx="401320" cy="358775"/>
            </a:xfrm>
            <a:custGeom>
              <a:avLst/>
              <a:gdLst/>
              <a:ahLst/>
              <a:cxnLst/>
              <a:rect l="l" t="t" r="r" b="b"/>
              <a:pathLst>
                <a:path w="401319" h="358775">
                  <a:moveTo>
                    <a:pt x="400964" y="34366"/>
                  </a:moveTo>
                  <a:lnTo>
                    <a:pt x="390182" y="24549"/>
                  </a:lnTo>
                  <a:lnTo>
                    <a:pt x="363232" y="0"/>
                  </a:lnTo>
                  <a:lnTo>
                    <a:pt x="353644" y="1765"/>
                  </a:lnTo>
                  <a:lnTo>
                    <a:pt x="332562" y="10426"/>
                  </a:lnTo>
                  <a:lnTo>
                    <a:pt x="301891" y="24549"/>
                  </a:lnTo>
                  <a:lnTo>
                    <a:pt x="146240" y="24549"/>
                  </a:lnTo>
                  <a:lnTo>
                    <a:pt x="84912" y="0"/>
                  </a:lnTo>
                  <a:lnTo>
                    <a:pt x="47167" y="34366"/>
                  </a:lnTo>
                  <a:lnTo>
                    <a:pt x="51587" y="46405"/>
                  </a:lnTo>
                  <a:lnTo>
                    <a:pt x="61315" y="68122"/>
                  </a:lnTo>
                  <a:lnTo>
                    <a:pt x="75476" y="98196"/>
                  </a:lnTo>
                  <a:lnTo>
                    <a:pt x="61328" y="127660"/>
                  </a:lnTo>
                  <a:lnTo>
                    <a:pt x="0" y="152209"/>
                  </a:lnTo>
                  <a:lnTo>
                    <a:pt x="0" y="206222"/>
                  </a:lnTo>
                  <a:lnTo>
                    <a:pt x="61328" y="230771"/>
                  </a:lnTo>
                  <a:lnTo>
                    <a:pt x="75476" y="260235"/>
                  </a:lnTo>
                  <a:lnTo>
                    <a:pt x="71158" y="269443"/>
                  </a:lnTo>
                  <a:lnTo>
                    <a:pt x="61912" y="290309"/>
                  </a:lnTo>
                  <a:lnTo>
                    <a:pt x="53581" y="312026"/>
                  </a:lnTo>
                  <a:lnTo>
                    <a:pt x="51892" y="324065"/>
                  </a:lnTo>
                  <a:lnTo>
                    <a:pt x="84912" y="358444"/>
                  </a:lnTo>
                  <a:lnTo>
                    <a:pt x="96481" y="356679"/>
                  </a:lnTo>
                  <a:lnTo>
                    <a:pt x="117348" y="348005"/>
                  </a:lnTo>
                  <a:lnTo>
                    <a:pt x="137325" y="338404"/>
                  </a:lnTo>
                  <a:lnTo>
                    <a:pt x="146240" y="333883"/>
                  </a:lnTo>
                  <a:lnTo>
                    <a:pt x="388594" y="333883"/>
                  </a:lnTo>
                  <a:lnTo>
                    <a:pt x="400964" y="319163"/>
                  </a:lnTo>
                  <a:lnTo>
                    <a:pt x="399275" y="309956"/>
                  </a:lnTo>
                  <a:lnTo>
                    <a:pt x="390944" y="289699"/>
                  </a:lnTo>
                  <a:lnTo>
                    <a:pt x="377380" y="260235"/>
                  </a:lnTo>
                  <a:lnTo>
                    <a:pt x="380517" y="250418"/>
                  </a:lnTo>
                  <a:lnTo>
                    <a:pt x="226428" y="250418"/>
                  </a:lnTo>
                  <a:lnTo>
                    <a:pt x="197459" y="245122"/>
                  </a:lnTo>
                  <a:lnTo>
                    <a:pt x="175133" y="230162"/>
                  </a:lnTo>
                  <a:lnTo>
                    <a:pt x="160756" y="206908"/>
                  </a:lnTo>
                  <a:lnTo>
                    <a:pt x="155676" y="176758"/>
                  </a:lnTo>
                  <a:lnTo>
                    <a:pt x="160756" y="149440"/>
                  </a:lnTo>
                  <a:lnTo>
                    <a:pt x="175133" y="127660"/>
                  </a:lnTo>
                  <a:lnTo>
                    <a:pt x="197459" y="113233"/>
                  </a:lnTo>
                  <a:lnTo>
                    <a:pt x="226428" y="108013"/>
                  </a:lnTo>
                  <a:lnTo>
                    <a:pt x="380517" y="108013"/>
                  </a:lnTo>
                  <a:lnTo>
                    <a:pt x="377380" y="98196"/>
                  </a:lnTo>
                  <a:lnTo>
                    <a:pt x="400964" y="34366"/>
                  </a:lnTo>
                  <a:close/>
                </a:path>
              </a:pathLst>
            </a:custGeom>
            <a:solidFill>
              <a:srgbClr val="006E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4" name="object 11">
              <a:extLst>
                <a:ext uri="{FF2B5EF4-FFF2-40B4-BE49-F238E27FC236}">
                  <a16:creationId xmlns:a16="http://schemas.microsoft.com/office/drawing/2014/main" id="{EF646EC3-B067-74E0-655B-1E45EABE9F48}"/>
                </a:ext>
              </a:extLst>
            </p:cNvPr>
            <p:cNvSpPr/>
            <p:nvPr/>
          </p:nvSpPr>
          <p:spPr>
            <a:xfrm>
              <a:off x="1574368" y="3978643"/>
              <a:ext cx="221716" cy="142405"/>
            </a:xfrm>
            <a:prstGeom prst="rect">
              <a:avLst/>
            </a:prstGeom>
            <a:blipFill>
              <a:blip r:embed="rId10"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5" name="object 12">
              <a:extLst>
                <a:ext uri="{FF2B5EF4-FFF2-40B4-BE49-F238E27FC236}">
                  <a16:creationId xmlns:a16="http://schemas.microsoft.com/office/drawing/2014/main" id="{59D44832-4563-A820-A971-9515930ACA33}"/>
                </a:ext>
              </a:extLst>
            </p:cNvPr>
            <p:cNvSpPr/>
            <p:nvPr/>
          </p:nvSpPr>
          <p:spPr>
            <a:xfrm>
              <a:off x="1494180" y="4204512"/>
              <a:ext cx="242354" cy="73659"/>
            </a:xfrm>
            <a:prstGeom prst="rect">
              <a:avLst/>
            </a:prstGeom>
            <a:blipFill>
              <a:blip r:embed="rId11"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6" name="object 13">
              <a:extLst>
                <a:ext uri="{FF2B5EF4-FFF2-40B4-BE49-F238E27FC236}">
                  <a16:creationId xmlns:a16="http://schemas.microsoft.com/office/drawing/2014/main" id="{7C19DA3C-2DD6-E2CC-7C59-128E52A8572C}"/>
                </a:ext>
              </a:extLst>
            </p:cNvPr>
            <p:cNvSpPr/>
            <p:nvPr/>
          </p:nvSpPr>
          <p:spPr>
            <a:xfrm>
              <a:off x="1525524" y="4002024"/>
              <a:ext cx="92963" cy="91439"/>
            </a:xfrm>
            <a:prstGeom prst="rect">
              <a:avLst/>
            </a:prstGeom>
            <a:blipFill>
              <a:blip r:embed="rId12"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7" name="object 14">
              <a:extLst>
                <a:ext uri="{FF2B5EF4-FFF2-40B4-BE49-F238E27FC236}">
                  <a16:creationId xmlns:a16="http://schemas.microsoft.com/office/drawing/2014/main" id="{7180B2B2-3DC2-8CE8-81DC-BCA08894B0E5}"/>
                </a:ext>
              </a:extLst>
            </p:cNvPr>
            <p:cNvSpPr/>
            <p:nvPr/>
          </p:nvSpPr>
          <p:spPr>
            <a:xfrm>
              <a:off x="1516875" y="2345270"/>
              <a:ext cx="110274" cy="122999"/>
            </a:xfrm>
            <a:prstGeom prst="rect">
              <a:avLst/>
            </a:prstGeom>
            <a:blipFill>
              <a:blip r:embed="rId13"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8" name="object 15">
              <a:extLst>
                <a:ext uri="{FF2B5EF4-FFF2-40B4-BE49-F238E27FC236}">
                  <a16:creationId xmlns:a16="http://schemas.microsoft.com/office/drawing/2014/main" id="{47AA93D3-BF54-7461-B800-9A34AE39B666}"/>
                </a:ext>
              </a:extLst>
            </p:cNvPr>
            <p:cNvSpPr/>
            <p:nvPr/>
          </p:nvSpPr>
          <p:spPr>
            <a:xfrm>
              <a:off x="1263269" y="2437523"/>
              <a:ext cx="88214" cy="313651"/>
            </a:xfrm>
            <a:prstGeom prst="rect">
              <a:avLst/>
            </a:prstGeom>
            <a:blipFill>
              <a:blip r:embed="rId14"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9" name="object 16">
              <a:extLst>
                <a:ext uri="{FF2B5EF4-FFF2-40B4-BE49-F238E27FC236}">
                  <a16:creationId xmlns:a16="http://schemas.microsoft.com/office/drawing/2014/main" id="{AB93A78F-620D-D9D8-5106-14E82A4B31C1}"/>
                </a:ext>
              </a:extLst>
            </p:cNvPr>
            <p:cNvSpPr/>
            <p:nvPr/>
          </p:nvSpPr>
          <p:spPr>
            <a:xfrm>
              <a:off x="1787029" y="2437523"/>
              <a:ext cx="93725" cy="313651"/>
            </a:xfrm>
            <a:prstGeom prst="rect">
              <a:avLst/>
            </a:prstGeom>
            <a:blipFill>
              <a:blip r:embed="rId15"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0" name="object 17">
              <a:extLst>
                <a:ext uri="{FF2B5EF4-FFF2-40B4-BE49-F238E27FC236}">
                  <a16:creationId xmlns:a16="http://schemas.microsoft.com/office/drawing/2014/main" id="{22A1E680-D989-71B1-E0D5-135666539328}"/>
                </a:ext>
              </a:extLst>
            </p:cNvPr>
            <p:cNvSpPr/>
            <p:nvPr/>
          </p:nvSpPr>
          <p:spPr>
            <a:xfrm>
              <a:off x="1676768" y="2505176"/>
              <a:ext cx="104775" cy="283210"/>
            </a:xfrm>
            <a:custGeom>
              <a:avLst/>
              <a:gdLst/>
              <a:ahLst/>
              <a:cxnLst/>
              <a:rect l="l" t="t" r="r" b="b"/>
              <a:pathLst>
                <a:path w="104775" h="283210">
                  <a:moveTo>
                    <a:pt x="104749" y="30746"/>
                  </a:moveTo>
                  <a:lnTo>
                    <a:pt x="101904" y="18161"/>
                  </a:lnTo>
                  <a:lnTo>
                    <a:pt x="94411" y="8458"/>
                  </a:lnTo>
                  <a:lnTo>
                    <a:pt x="83807" y="2209"/>
                  </a:lnTo>
                  <a:lnTo>
                    <a:pt x="71666" y="0"/>
                  </a:lnTo>
                  <a:lnTo>
                    <a:pt x="11023" y="0"/>
                  </a:lnTo>
                  <a:lnTo>
                    <a:pt x="11023" y="153746"/>
                  </a:lnTo>
                  <a:lnTo>
                    <a:pt x="0" y="153746"/>
                  </a:lnTo>
                  <a:lnTo>
                    <a:pt x="0" y="282905"/>
                  </a:lnTo>
                  <a:lnTo>
                    <a:pt x="27559" y="282905"/>
                  </a:lnTo>
                  <a:lnTo>
                    <a:pt x="27559" y="172199"/>
                  </a:lnTo>
                  <a:lnTo>
                    <a:pt x="38582" y="172199"/>
                  </a:lnTo>
                  <a:lnTo>
                    <a:pt x="38582" y="282905"/>
                  </a:lnTo>
                  <a:lnTo>
                    <a:pt x="66154" y="282905"/>
                  </a:lnTo>
                  <a:lnTo>
                    <a:pt x="66154" y="172199"/>
                  </a:lnTo>
                  <a:lnTo>
                    <a:pt x="66154" y="61493"/>
                  </a:lnTo>
                  <a:lnTo>
                    <a:pt x="71666" y="61493"/>
                  </a:lnTo>
                  <a:lnTo>
                    <a:pt x="71666" y="129146"/>
                  </a:lnTo>
                  <a:lnTo>
                    <a:pt x="104749" y="129146"/>
                  </a:lnTo>
                  <a:lnTo>
                    <a:pt x="104749" y="61493"/>
                  </a:lnTo>
                  <a:lnTo>
                    <a:pt x="104749" y="30746"/>
                  </a:lnTo>
                  <a:close/>
                </a:path>
              </a:pathLst>
            </a:custGeom>
            <a:solidFill>
              <a:srgbClr val="006E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1" name="object 18">
              <a:extLst>
                <a:ext uri="{FF2B5EF4-FFF2-40B4-BE49-F238E27FC236}">
                  <a16:creationId xmlns:a16="http://schemas.microsoft.com/office/drawing/2014/main" id="{750C8622-D51C-0C73-B713-5AFDADAD22E0}"/>
                </a:ext>
              </a:extLst>
            </p:cNvPr>
            <p:cNvSpPr/>
            <p:nvPr/>
          </p:nvSpPr>
          <p:spPr>
            <a:xfrm>
              <a:off x="1362506" y="2400617"/>
              <a:ext cx="391439" cy="418782"/>
            </a:xfrm>
            <a:prstGeom prst="rect">
              <a:avLst/>
            </a:prstGeom>
            <a:blipFill>
              <a:blip r:embed="rId16"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3" name="object 20">
              <a:extLst>
                <a:ext uri="{FF2B5EF4-FFF2-40B4-BE49-F238E27FC236}">
                  <a16:creationId xmlns:a16="http://schemas.microsoft.com/office/drawing/2014/main" id="{1CA61C17-9B50-7D7B-437F-B47626A3AC46}"/>
                </a:ext>
              </a:extLst>
            </p:cNvPr>
            <p:cNvSpPr/>
            <p:nvPr/>
          </p:nvSpPr>
          <p:spPr>
            <a:xfrm>
              <a:off x="6452615" y="2709672"/>
              <a:ext cx="618743" cy="513588"/>
            </a:xfrm>
            <a:prstGeom prst="rect">
              <a:avLst/>
            </a:prstGeom>
            <a:blipFill>
              <a:blip r:embed="rId17"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4" name="object 21">
              <a:extLst>
                <a:ext uri="{FF2B5EF4-FFF2-40B4-BE49-F238E27FC236}">
                  <a16:creationId xmlns:a16="http://schemas.microsoft.com/office/drawing/2014/main" id="{43BE6CEE-9192-2B61-7335-40D305B6C539}"/>
                </a:ext>
              </a:extLst>
            </p:cNvPr>
            <p:cNvSpPr/>
            <p:nvPr/>
          </p:nvSpPr>
          <p:spPr>
            <a:xfrm>
              <a:off x="1388135" y="5554687"/>
              <a:ext cx="368300" cy="476884"/>
            </a:xfrm>
            <a:custGeom>
              <a:avLst/>
              <a:gdLst/>
              <a:ahLst/>
              <a:cxnLst/>
              <a:rect l="l" t="t" r="r" b="b"/>
              <a:pathLst>
                <a:path w="368300" h="476885">
                  <a:moveTo>
                    <a:pt x="364921" y="62890"/>
                  </a:moveTo>
                  <a:lnTo>
                    <a:pt x="350799" y="38417"/>
                  </a:lnTo>
                  <a:lnTo>
                    <a:pt x="312305" y="18427"/>
                  </a:lnTo>
                  <a:lnTo>
                    <a:pt x="255193" y="4953"/>
                  </a:lnTo>
                  <a:lnTo>
                    <a:pt x="185293" y="0"/>
                  </a:lnTo>
                  <a:lnTo>
                    <a:pt x="115366" y="4940"/>
                  </a:lnTo>
                  <a:lnTo>
                    <a:pt x="58343" y="18415"/>
                  </a:lnTo>
                  <a:lnTo>
                    <a:pt x="20040" y="38366"/>
                  </a:lnTo>
                  <a:lnTo>
                    <a:pt x="6324" y="62776"/>
                  </a:lnTo>
                  <a:lnTo>
                    <a:pt x="20040" y="87325"/>
                  </a:lnTo>
                  <a:lnTo>
                    <a:pt x="58343" y="107353"/>
                  </a:lnTo>
                  <a:lnTo>
                    <a:pt x="115366" y="120840"/>
                  </a:lnTo>
                  <a:lnTo>
                    <a:pt x="185293" y="125780"/>
                  </a:lnTo>
                  <a:lnTo>
                    <a:pt x="255193" y="120840"/>
                  </a:lnTo>
                  <a:lnTo>
                    <a:pt x="312305" y="107365"/>
                  </a:lnTo>
                  <a:lnTo>
                    <a:pt x="350799" y="87376"/>
                  </a:lnTo>
                  <a:lnTo>
                    <a:pt x="364921" y="62890"/>
                  </a:lnTo>
                  <a:close/>
                </a:path>
                <a:path w="368300" h="476885">
                  <a:moveTo>
                    <a:pt x="367753" y="333387"/>
                  </a:moveTo>
                  <a:lnTo>
                    <a:pt x="363994" y="325628"/>
                  </a:lnTo>
                  <a:lnTo>
                    <a:pt x="360248" y="321754"/>
                  </a:lnTo>
                  <a:lnTo>
                    <a:pt x="336905" y="345567"/>
                  </a:lnTo>
                  <a:lnTo>
                    <a:pt x="297383" y="363918"/>
                  </a:lnTo>
                  <a:lnTo>
                    <a:pt x="245198" y="375716"/>
                  </a:lnTo>
                  <a:lnTo>
                    <a:pt x="183870" y="379895"/>
                  </a:lnTo>
                  <a:lnTo>
                    <a:pt x="122529" y="375716"/>
                  </a:lnTo>
                  <a:lnTo>
                    <a:pt x="70345" y="363918"/>
                  </a:lnTo>
                  <a:lnTo>
                    <a:pt x="30835" y="345567"/>
                  </a:lnTo>
                  <a:lnTo>
                    <a:pt x="7505" y="321754"/>
                  </a:lnTo>
                  <a:lnTo>
                    <a:pt x="3759" y="325628"/>
                  </a:lnTo>
                  <a:lnTo>
                    <a:pt x="0" y="333387"/>
                  </a:lnTo>
                  <a:lnTo>
                    <a:pt x="0" y="395401"/>
                  </a:lnTo>
                  <a:lnTo>
                    <a:pt x="35534" y="444144"/>
                  </a:lnTo>
                  <a:lnTo>
                    <a:pt x="75374" y="461543"/>
                  </a:lnTo>
                  <a:lnTo>
                    <a:pt x="125844" y="472795"/>
                  </a:lnTo>
                  <a:lnTo>
                    <a:pt x="183870" y="476783"/>
                  </a:lnTo>
                  <a:lnTo>
                    <a:pt x="241884" y="472795"/>
                  </a:lnTo>
                  <a:lnTo>
                    <a:pt x="292366" y="461543"/>
                  </a:lnTo>
                  <a:lnTo>
                    <a:pt x="332206" y="444144"/>
                  </a:lnTo>
                  <a:lnTo>
                    <a:pt x="358355" y="421728"/>
                  </a:lnTo>
                  <a:lnTo>
                    <a:pt x="367753" y="395401"/>
                  </a:lnTo>
                  <a:lnTo>
                    <a:pt x="367753" y="333387"/>
                  </a:lnTo>
                  <a:close/>
                </a:path>
                <a:path w="368300" h="476885">
                  <a:moveTo>
                    <a:pt x="367753" y="210756"/>
                  </a:moveTo>
                  <a:lnTo>
                    <a:pt x="363994" y="206806"/>
                  </a:lnTo>
                  <a:lnTo>
                    <a:pt x="360248" y="198907"/>
                  </a:lnTo>
                  <a:lnTo>
                    <a:pt x="336905" y="223774"/>
                  </a:lnTo>
                  <a:lnTo>
                    <a:pt x="297383" y="243827"/>
                  </a:lnTo>
                  <a:lnTo>
                    <a:pt x="245198" y="257225"/>
                  </a:lnTo>
                  <a:lnTo>
                    <a:pt x="183870" y="262089"/>
                  </a:lnTo>
                  <a:lnTo>
                    <a:pt x="122529" y="257225"/>
                  </a:lnTo>
                  <a:lnTo>
                    <a:pt x="70345" y="243827"/>
                  </a:lnTo>
                  <a:lnTo>
                    <a:pt x="30835" y="223774"/>
                  </a:lnTo>
                  <a:lnTo>
                    <a:pt x="7505" y="198907"/>
                  </a:lnTo>
                  <a:lnTo>
                    <a:pt x="3759" y="206806"/>
                  </a:lnTo>
                  <a:lnTo>
                    <a:pt x="0" y="210756"/>
                  </a:lnTo>
                  <a:lnTo>
                    <a:pt x="0" y="277888"/>
                  </a:lnTo>
                  <a:lnTo>
                    <a:pt x="35534" y="324459"/>
                  </a:lnTo>
                  <a:lnTo>
                    <a:pt x="75374" y="341579"/>
                  </a:lnTo>
                  <a:lnTo>
                    <a:pt x="125844" y="352818"/>
                  </a:lnTo>
                  <a:lnTo>
                    <a:pt x="183870" y="356857"/>
                  </a:lnTo>
                  <a:lnTo>
                    <a:pt x="241884" y="352818"/>
                  </a:lnTo>
                  <a:lnTo>
                    <a:pt x="292366" y="341579"/>
                  </a:lnTo>
                  <a:lnTo>
                    <a:pt x="332206" y="324459"/>
                  </a:lnTo>
                  <a:lnTo>
                    <a:pt x="358355" y="302780"/>
                  </a:lnTo>
                  <a:lnTo>
                    <a:pt x="367753" y="277888"/>
                  </a:lnTo>
                  <a:lnTo>
                    <a:pt x="367753" y="210756"/>
                  </a:lnTo>
                  <a:close/>
                </a:path>
                <a:path w="368300" h="476885">
                  <a:moveTo>
                    <a:pt x="367753" y="93675"/>
                  </a:moveTo>
                  <a:lnTo>
                    <a:pt x="363994" y="89750"/>
                  </a:lnTo>
                  <a:lnTo>
                    <a:pt x="360248" y="81902"/>
                  </a:lnTo>
                  <a:lnTo>
                    <a:pt x="344817" y="106006"/>
                  </a:lnTo>
                  <a:lnTo>
                    <a:pt x="307238" y="124587"/>
                  </a:lnTo>
                  <a:lnTo>
                    <a:pt x="252056" y="136537"/>
                  </a:lnTo>
                  <a:lnTo>
                    <a:pt x="183870" y="140766"/>
                  </a:lnTo>
                  <a:lnTo>
                    <a:pt x="117259" y="136537"/>
                  </a:lnTo>
                  <a:lnTo>
                    <a:pt x="61912" y="124587"/>
                  </a:lnTo>
                  <a:lnTo>
                    <a:pt x="23444" y="106006"/>
                  </a:lnTo>
                  <a:lnTo>
                    <a:pt x="7505" y="81902"/>
                  </a:lnTo>
                  <a:lnTo>
                    <a:pt x="3759" y="89750"/>
                  </a:lnTo>
                  <a:lnTo>
                    <a:pt x="0" y="93675"/>
                  </a:lnTo>
                  <a:lnTo>
                    <a:pt x="0" y="160388"/>
                  </a:lnTo>
                  <a:lnTo>
                    <a:pt x="35534" y="208038"/>
                  </a:lnTo>
                  <a:lnTo>
                    <a:pt x="75374" y="226212"/>
                  </a:lnTo>
                  <a:lnTo>
                    <a:pt x="125844" y="238366"/>
                  </a:lnTo>
                  <a:lnTo>
                    <a:pt x="183870" y="242785"/>
                  </a:lnTo>
                  <a:lnTo>
                    <a:pt x="241884" y="238366"/>
                  </a:lnTo>
                  <a:lnTo>
                    <a:pt x="292366" y="226212"/>
                  </a:lnTo>
                  <a:lnTo>
                    <a:pt x="332206" y="208038"/>
                  </a:lnTo>
                  <a:lnTo>
                    <a:pt x="358355" y="185534"/>
                  </a:lnTo>
                  <a:lnTo>
                    <a:pt x="367753" y="160388"/>
                  </a:lnTo>
                  <a:lnTo>
                    <a:pt x="367753" y="93675"/>
                  </a:lnTo>
                  <a:close/>
                </a:path>
              </a:pathLst>
            </a:custGeom>
            <a:solidFill>
              <a:srgbClr val="006E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5" name="object 22">
              <a:extLst>
                <a:ext uri="{FF2B5EF4-FFF2-40B4-BE49-F238E27FC236}">
                  <a16:creationId xmlns:a16="http://schemas.microsoft.com/office/drawing/2014/main" id="{613E6D2B-5107-7B1F-7077-C34BEBEF0535}"/>
                </a:ext>
              </a:extLst>
            </p:cNvPr>
            <p:cNvSpPr/>
            <p:nvPr/>
          </p:nvSpPr>
          <p:spPr>
            <a:xfrm>
              <a:off x="6452615" y="4504943"/>
              <a:ext cx="679704" cy="490727"/>
            </a:xfrm>
            <a:prstGeom prst="rect">
              <a:avLst/>
            </a:prstGeom>
            <a:blipFill>
              <a:blip r:embed="rId18"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6" name="object 23">
              <a:extLst>
                <a:ext uri="{FF2B5EF4-FFF2-40B4-BE49-F238E27FC236}">
                  <a16:creationId xmlns:a16="http://schemas.microsoft.com/office/drawing/2014/main" id="{F80C381E-719D-45FE-8D05-7028030D9A25}"/>
                </a:ext>
              </a:extLst>
            </p:cNvPr>
            <p:cNvSpPr/>
            <p:nvPr/>
          </p:nvSpPr>
          <p:spPr>
            <a:xfrm>
              <a:off x="2639568" y="3265931"/>
              <a:ext cx="2375916" cy="574548"/>
            </a:xfrm>
            <a:prstGeom prst="rect">
              <a:avLst/>
            </a:prstGeom>
            <a:blipFill>
              <a:blip r:embed="rId19"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0" name="object 24">
            <a:extLst>
              <a:ext uri="{FF2B5EF4-FFF2-40B4-BE49-F238E27FC236}">
                <a16:creationId xmlns:a16="http://schemas.microsoft.com/office/drawing/2014/main" id="{08A6A10A-6C2E-5137-AA80-811834DA6D50}"/>
              </a:ext>
            </a:extLst>
          </p:cNvPr>
          <p:cNvSpPr txBox="1"/>
          <p:nvPr/>
        </p:nvSpPr>
        <p:spPr>
          <a:xfrm>
            <a:off x="3304015" y="3410230"/>
            <a:ext cx="954696"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1400" b="1" spc="5" dirty="0">
                <a:solidFill>
                  <a:srgbClr val="FFFFFF"/>
                </a:solidFill>
                <a:latin typeface="Noto Serif CJK JP"/>
                <a:cs typeface="Noto Serif CJK JP"/>
              </a:rPr>
              <a:t>web hosting</a:t>
            </a:r>
            <a:endParaRPr sz="1400" dirty="0">
              <a:latin typeface="Noto Serif CJK JP"/>
              <a:cs typeface="Noto Serif CJK JP"/>
            </a:endParaRPr>
          </a:p>
        </p:txBody>
      </p:sp>
      <p:sp>
        <p:nvSpPr>
          <p:cNvPr id="11" name="object 25">
            <a:extLst>
              <a:ext uri="{FF2B5EF4-FFF2-40B4-BE49-F238E27FC236}">
                <a16:creationId xmlns:a16="http://schemas.microsoft.com/office/drawing/2014/main" id="{4851CC36-AB51-C1DC-C102-CFA5257B64DC}"/>
              </a:ext>
            </a:extLst>
          </p:cNvPr>
          <p:cNvSpPr/>
          <p:nvPr/>
        </p:nvSpPr>
        <p:spPr>
          <a:xfrm>
            <a:off x="5531815" y="3273368"/>
            <a:ext cx="1950719" cy="522732"/>
          </a:xfrm>
          <a:prstGeom prst="rect">
            <a:avLst/>
          </a:prstGeom>
          <a:blipFill>
            <a:blip r:embed="rId20"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26">
            <a:extLst>
              <a:ext uri="{FF2B5EF4-FFF2-40B4-BE49-F238E27FC236}">
                <a16:creationId xmlns:a16="http://schemas.microsoft.com/office/drawing/2014/main" id="{9D1CD8B5-43D8-D524-5155-71C8BA35AA14}"/>
              </a:ext>
            </a:extLst>
          </p:cNvPr>
          <p:cNvSpPr txBox="1"/>
          <p:nvPr/>
        </p:nvSpPr>
        <p:spPr>
          <a:xfrm>
            <a:off x="6160408" y="3394070"/>
            <a:ext cx="683895" cy="24002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b="1" spc="-25" dirty="0">
                <a:solidFill>
                  <a:srgbClr val="FFFFFF"/>
                </a:solidFill>
                <a:latin typeface="Arial"/>
                <a:cs typeface="Arial"/>
              </a:rPr>
              <a:t>V</a:t>
            </a:r>
            <a:r>
              <a:rPr sz="1400" b="1" spc="-80" dirty="0">
                <a:solidFill>
                  <a:srgbClr val="FFFFFF"/>
                </a:solidFill>
                <a:latin typeface="Arial"/>
                <a:cs typeface="Arial"/>
              </a:rPr>
              <a:t>R</a:t>
            </a:r>
            <a:r>
              <a:rPr sz="1400" b="1" spc="5" dirty="0">
                <a:solidFill>
                  <a:srgbClr val="FFFFFF"/>
                </a:solidFill>
                <a:latin typeface="UnDotum"/>
                <a:cs typeface="UnDotum"/>
              </a:rPr>
              <a:t>、</a:t>
            </a:r>
            <a:r>
              <a:rPr sz="1400" b="1" spc="-45" dirty="0">
                <a:solidFill>
                  <a:srgbClr val="FFFFFF"/>
                </a:solidFill>
                <a:latin typeface="Arial"/>
                <a:cs typeface="Arial"/>
              </a:rPr>
              <a:t>A</a:t>
            </a:r>
            <a:r>
              <a:rPr sz="1400" b="1" spc="-70" dirty="0">
                <a:solidFill>
                  <a:srgbClr val="FFFFFF"/>
                </a:solidFill>
                <a:latin typeface="Arial"/>
                <a:cs typeface="Arial"/>
              </a:rPr>
              <a:t>R</a:t>
            </a:r>
            <a:endParaRPr sz="1400" dirty="0">
              <a:latin typeface="Arial"/>
              <a:cs typeface="Arial"/>
            </a:endParaRPr>
          </a:p>
        </p:txBody>
      </p:sp>
      <p:sp>
        <p:nvSpPr>
          <p:cNvPr id="13" name="object 27">
            <a:extLst>
              <a:ext uri="{FF2B5EF4-FFF2-40B4-BE49-F238E27FC236}">
                <a16:creationId xmlns:a16="http://schemas.microsoft.com/office/drawing/2014/main" id="{438B7030-53FA-EE2E-7BCB-E7BF425ABE34}"/>
              </a:ext>
            </a:extLst>
          </p:cNvPr>
          <p:cNvSpPr/>
          <p:nvPr/>
        </p:nvSpPr>
        <p:spPr>
          <a:xfrm>
            <a:off x="5531815" y="3861632"/>
            <a:ext cx="1950719" cy="556260"/>
          </a:xfrm>
          <a:prstGeom prst="rect">
            <a:avLst/>
          </a:prstGeom>
          <a:blipFill>
            <a:blip r:embed="rId21"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28">
            <a:extLst>
              <a:ext uri="{FF2B5EF4-FFF2-40B4-BE49-F238E27FC236}">
                <a16:creationId xmlns:a16="http://schemas.microsoft.com/office/drawing/2014/main" id="{17884016-71F0-F0A9-1DEA-7618716134E9}"/>
              </a:ext>
            </a:extLst>
          </p:cNvPr>
          <p:cNvSpPr txBox="1"/>
          <p:nvPr/>
        </p:nvSpPr>
        <p:spPr>
          <a:xfrm>
            <a:off x="5931236" y="3986093"/>
            <a:ext cx="1273930"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1400" b="1" spc="5" dirty="0">
                <a:solidFill>
                  <a:srgbClr val="FFFFFF"/>
                </a:solidFill>
                <a:latin typeface="Noto Serif CJK JP"/>
                <a:cs typeface="Noto Serif CJK JP"/>
              </a:rPr>
              <a:t>smart wearable</a:t>
            </a:r>
            <a:endParaRPr sz="1400" dirty="0">
              <a:latin typeface="Noto Serif CJK JP"/>
              <a:cs typeface="Noto Serif CJK JP"/>
            </a:endParaRPr>
          </a:p>
        </p:txBody>
      </p:sp>
      <p:sp>
        <p:nvSpPr>
          <p:cNvPr id="15" name="object 29">
            <a:extLst>
              <a:ext uri="{FF2B5EF4-FFF2-40B4-BE49-F238E27FC236}">
                <a16:creationId xmlns:a16="http://schemas.microsoft.com/office/drawing/2014/main" id="{7D0152CB-81ED-1E29-AE00-5AEDA01346A4}"/>
              </a:ext>
            </a:extLst>
          </p:cNvPr>
          <p:cNvSpPr/>
          <p:nvPr/>
        </p:nvSpPr>
        <p:spPr>
          <a:xfrm>
            <a:off x="2628596" y="1769180"/>
            <a:ext cx="1011935" cy="513588"/>
          </a:xfrm>
          <a:prstGeom prst="rect">
            <a:avLst/>
          </a:prstGeom>
          <a:blipFill>
            <a:blip r:embed="rId22"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30">
            <a:extLst>
              <a:ext uri="{FF2B5EF4-FFF2-40B4-BE49-F238E27FC236}">
                <a16:creationId xmlns:a16="http://schemas.microsoft.com/office/drawing/2014/main" id="{BC0A2F88-1FF3-B6FA-E84B-FDE2347D046E}"/>
              </a:ext>
            </a:extLst>
          </p:cNvPr>
          <p:cNvSpPr txBox="1"/>
          <p:nvPr/>
        </p:nvSpPr>
        <p:spPr>
          <a:xfrm>
            <a:off x="2948725" y="1874203"/>
            <a:ext cx="405206"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Game</a:t>
            </a:r>
            <a:endParaRPr sz="1200" dirty="0">
              <a:latin typeface="Noto Serif CJK JP"/>
              <a:cs typeface="Noto Serif CJK JP"/>
            </a:endParaRPr>
          </a:p>
        </p:txBody>
      </p:sp>
      <p:sp>
        <p:nvSpPr>
          <p:cNvPr id="17" name="object 31">
            <a:extLst>
              <a:ext uri="{FF2B5EF4-FFF2-40B4-BE49-F238E27FC236}">
                <a16:creationId xmlns:a16="http://schemas.microsoft.com/office/drawing/2014/main" id="{A5C825B5-CE68-695F-3E26-BB3D08733F82}"/>
              </a:ext>
            </a:extLst>
          </p:cNvPr>
          <p:cNvSpPr/>
          <p:nvPr/>
        </p:nvSpPr>
        <p:spPr>
          <a:xfrm>
            <a:off x="5734508" y="1776800"/>
            <a:ext cx="1014983" cy="513588"/>
          </a:xfrm>
          <a:prstGeom prst="rect">
            <a:avLst/>
          </a:prstGeom>
          <a:blipFill>
            <a:blip r:embed="rId23"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32">
            <a:extLst>
              <a:ext uri="{FF2B5EF4-FFF2-40B4-BE49-F238E27FC236}">
                <a16:creationId xmlns:a16="http://schemas.microsoft.com/office/drawing/2014/main" id="{22A8E89B-B593-BB8F-1030-446200AD053C}"/>
              </a:ext>
            </a:extLst>
          </p:cNvPr>
          <p:cNvSpPr txBox="1"/>
          <p:nvPr/>
        </p:nvSpPr>
        <p:spPr>
          <a:xfrm>
            <a:off x="6025529" y="1887696"/>
            <a:ext cx="414094"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Travel</a:t>
            </a:r>
            <a:endParaRPr sz="1200" dirty="0">
              <a:latin typeface="Noto Serif CJK JP"/>
              <a:cs typeface="Noto Serif CJK JP"/>
            </a:endParaRPr>
          </a:p>
        </p:txBody>
      </p:sp>
      <p:sp>
        <p:nvSpPr>
          <p:cNvPr id="19" name="object 33">
            <a:extLst>
              <a:ext uri="{FF2B5EF4-FFF2-40B4-BE49-F238E27FC236}">
                <a16:creationId xmlns:a16="http://schemas.microsoft.com/office/drawing/2014/main" id="{4FD234EF-E689-D8FC-AADF-CB0200F76083}"/>
              </a:ext>
            </a:extLst>
          </p:cNvPr>
          <p:cNvSpPr/>
          <p:nvPr/>
        </p:nvSpPr>
        <p:spPr>
          <a:xfrm>
            <a:off x="2587447" y="2276671"/>
            <a:ext cx="2194560" cy="513588"/>
          </a:xfrm>
          <a:prstGeom prst="rect">
            <a:avLst/>
          </a:prstGeom>
          <a:blipFill>
            <a:blip r:embed="rId24"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34">
            <a:extLst>
              <a:ext uri="{FF2B5EF4-FFF2-40B4-BE49-F238E27FC236}">
                <a16:creationId xmlns:a16="http://schemas.microsoft.com/office/drawing/2014/main" id="{DB9ACA7A-1767-BA1F-388C-D16DC2447EDD}"/>
              </a:ext>
            </a:extLst>
          </p:cNvPr>
          <p:cNvSpPr txBox="1"/>
          <p:nvPr/>
        </p:nvSpPr>
        <p:spPr>
          <a:xfrm>
            <a:off x="3261944" y="2321534"/>
            <a:ext cx="1083310" cy="382156"/>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crypto wallet and entrance</a:t>
            </a:r>
            <a:endParaRPr sz="1200" dirty="0">
              <a:latin typeface="Noto Serif CJK JP"/>
              <a:cs typeface="Noto Serif CJK JP"/>
            </a:endParaRPr>
          </a:p>
        </p:txBody>
      </p:sp>
      <p:sp>
        <p:nvSpPr>
          <p:cNvPr id="21" name="object 35">
            <a:extLst>
              <a:ext uri="{FF2B5EF4-FFF2-40B4-BE49-F238E27FC236}">
                <a16:creationId xmlns:a16="http://schemas.microsoft.com/office/drawing/2014/main" id="{AD6997F7-F1CC-C7A0-0452-9A5DBAB3558C}"/>
              </a:ext>
            </a:extLst>
          </p:cNvPr>
          <p:cNvSpPr/>
          <p:nvPr/>
        </p:nvSpPr>
        <p:spPr>
          <a:xfrm>
            <a:off x="4756100" y="2276671"/>
            <a:ext cx="1993392" cy="513588"/>
          </a:xfrm>
          <a:prstGeom prst="rect">
            <a:avLst/>
          </a:prstGeom>
          <a:blipFill>
            <a:blip r:embed="rId25"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object 36">
            <a:extLst>
              <a:ext uri="{FF2B5EF4-FFF2-40B4-BE49-F238E27FC236}">
                <a16:creationId xmlns:a16="http://schemas.microsoft.com/office/drawing/2014/main" id="{A1FFEB9A-DDEC-49DD-B86C-017EC9B87A27}"/>
              </a:ext>
            </a:extLst>
          </p:cNvPr>
          <p:cNvSpPr txBox="1"/>
          <p:nvPr/>
        </p:nvSpPr>
        <p:spPr>
          <a:xfrm>
            <a:off x="5260281" y="2404294"/>
            <a:ext cx="1108812"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trading platform</a:t>
            </a:r>
            <a:endParaRPr sz="1200" dirty="0">
              <a:latin typeface="Noto Serif CJK JP"/>
              <a:cs typeface="Noto Serif CJK JP"/>
            </a:endParaRPr>
          </a:p>
        </p:txBody>
      </p:sp>
      <p:sp>
        <p:nvSpPr>
          <p:cNvPr id="23" name="object 37">
            <a:extLst>
              <a:ext uri="{FF2B5EF4-FFF2-40B4-BE49-F238E27FC236}">
                <a16:creationId xmlns:a16="http://schemas.microsoft.com/office/drawing/2014/main" id="{7520C548-4E9A-5414-38A3-D401A89197E7}"/>
              </a:ext>
            </a:extLst>
          </p:cNvPr>
          <p:cNvSpPr/>
          <p:nvPr/>
        </p:nvSpPr>
        <p:spPr>
          <a:xfrm>
            <a:off x="6953708" y="2276671"/>
            <a:ext cx="1124712" cy="513588"/>
          </a:xfrm>
          <a:prstGeom prst="rect">
            <a:avLst/>
          </a:prstGeom>
          <a:blipFill>
            <a:blip r:embed="rId26"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38">
            <a:extLst>
              <a:ext uri="{FF2B5EF4-FFF2-40B4-BE49-F238E27FC236}">
                <a16:creationId xmlns:a16="http://schemas.microsoft.com/office/drawing/2014/main" id="{71926E6A-B33C-AB9B-7E4A-A07D9687A860}"/>
              </a:ext>
            </a:extLst>
          </p:cNvPr>
          <p:cNvSpPr txBox="1"/>
          <p:nvPr/>
        </p:nvSpPr>
        <p:spPr>
          <a:xfrm>
            <a:off x="7280986" y="2401923"/>
            <a:ext cx="465551"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cinema</a:t>
            </a:r>
            <a:endParaRPr sz="1200" dirty="0">
              <a:latin typeface="Noto Serif CJK JP"/>
              <a:cs typeface="Noto Serif CJK JP"/>
            </a:endParaRPr>
          </a:p>
        </p:txBody>
      </p:sp>
      <p:sp>
        <p:nvSpPr>
          <p:cNvPr id="25" name="object 39">
            <a:extLst>
              <a:ext uri="{FF2B5EF4-FFF2-40B4-BE49-F238E27FC236}">
                <a16:creationId xmlns:a16="http://schemas.microsoft.com/office/drawing/2014/main" id="{2AAA77F2-37D6-C76A-F0A2-25E5AA194441}"/>
              </a:ext>
            </a:extLst>
          </p:cNvPr>
          <p:cNvSpPr/>
          <p:nvPr/>
        </p:nvSpPr>
        <p:spPr>
          <a:xfrm>
            <a:off x="6926275" y="1769180"/>
            <a:ext cx="1167383" cy="513588"/>
          </a:xfrm>
          <a:prstGeom prst="rect">
            <a:avLst/>
          </a:prstGeom>
          <a:blipFill>
            <a:blip r:embed="rId27"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40">
            <a:extLst>
              <a:ext uri="{FF2B5EF4-FFF2-40B4-BE49-F238E27FC236}">
                <a16:creationId xmlns:a16="http://schemas.microsoft.com/office/drawing/2014/main" id="{A472E932-E8AB-A26D-58D7-5C0104A376EB}"/>
              </a:ext>
            </a:extLst>
          </p:cNvPr>
          <p:cNvSpPr txBox="1"/>
          <p:nvPr/>
        </p:nvSpPr>
        <p:spPr>
          <a:xfrm>
            <a:off x="7238399" y="1888616"/>
            <a:ext cx="668272"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Exhibition</a:t>
            </a:r>
            <a:endParaRPr sz="1200" dirty="0">
              <a:latin typeface="Noto Serif CJK JP"/>
              <a:cs typeface="Noto Serif CJK JP"/>
            </a:endParaRPr>
          </a:p>
        </p:txBody>
      </p:sp>
      <p:sp>
        <p:nvSpPr>
          <p:cNvPr id="27" name="object 41">
            <a:extLst>
              <a:ext uri="{FF2B5EF4-FFF2-40B4-BE49-F238E27FC236}">
                <a16:creationId xmlns:a16="http://schemas.microsoft.com/office/drawing/2014/main" id="{9F216F0D-ED69-DE40-99CC-CBE29C29CF77}"/>
              </a:ext>
            </a:extLst>
          </p:cNvPr>
          <p:cNvSpPr/>
          <p:nvPr/>
        </p:nvSpPr>
        <p:spPr>
          <a:xfrm>
            <a:off x="9312860" y="1776800"/>
            <a:ext cx="1368552" cy="513588"/>
          </a:xfrm>
          <a:prstGeom prst="rect">
            <a:avLst/>
          </a:prstGeom>
          <a:blipFill>
            <a:blip r:embed="rId28"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object 42">
            <a:extLst>
              <a:ext uri="{FF2B5EF4-FFF2-40B4-BE49-F238E27FC236}">
                <a16:creationId xmlns:a16="http://schemas.microsoft.com/office/drawing/2014/main" id="{19C29334-2D46-1545-6C9E-7E8B1F4BB2C9}"/>
              </a:ext>
            </a:extLst>
          </p:cNvPr>
          <p:cNvSpPr txBox="1"/>
          <p:nvPr/>
        </p:nvSpPr>
        <p:spPr>
          <a:xfrm>
            <a:off x="9693047" y="1887696"/>
            <a:ext cx="624205"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200" b="1" spc="5" dirty="0">
                <a:solidFill>
                  <a:srgbClr val="FFFFFF"/>
                </a:solidFill>
                <a:latin typeface="Noto Serif CJK JP"/>
                <a:cs typeface="Noto Serif CJK JP"/>
              </a:rPr>
              <a:t>经济体</a:t>
            </a:r>
            <a:r>
              <a:rPr sz="1200" b="1" dirty="0">
                <a:solidFill>
                  <a:srgbClr val="FFFFFF"/>
                </a:solidFill>
                <a:latin typeface="Noto Serif CJK JP"/>
                <a:cs typeface="Noto Serif CJK JP"/>
              </a:rPr>
              <a:t>系</a:t>
            </a:r>
            <a:endParaRPr sz="1200">
              <a:latin typeface="Noto Serif CJK JP"/>
              <a:cs typeface="Noto Serif CJK JP"/>
            </a:endParaRPr>
          </a:p>
        </p:txBody>
      </p:sp>
      <p:sp>
        <p:nvSpPr>
          <p:cNvPr id="31" name="object 43">
            <a:extLst>
              <a:ext uri="{FF2B5EF4-FFF2-40B4-BE49-F238E27FC236}">
                <a16:creationId xmlns:a16="http://schemas.microsoft.com/office/drawing/2014/main" id="{BA7D6C2A-DED1-3E9D-478A-707718585F4C}"/>
              </a:ext>
            </a:extLst>
          </p:cNvPr>
          <p:cNvSpPr txBox="1"/>
          <p:nvPr/>
        </p:nvSpPr>
        <p:spPr>
          <a:xfrm>
            <a:off x="10186912" y="2732538"/>
            <a:ext cx="482600" cy="29972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dirty="0">
                <a:latin typeface="Arial"/>
                <a:cs typeface="Arial"/>
              </a:rPr>
              <a:t>……</a:t>
            </a:r>
            <a:endParaRPr sz="1800">
              <a:latin typeface="Arial"/>
              <a:cs typeface="Arial"/>
            </a:endParaRPr>
          </a:p>
        </p:txBody>
      </p:sp>
      <p:sp>
        <p:nvSpPr>
          <p:cNvPr id="32" name="object 44">
            <a:extLst>
              <a:ext uri="{FF2B5EF4-FFF2-40B4-BE49-F238E27FC236}">
                <a16:creationId xmlns:a16="http://schemas.microsoft.com/office/drawing/2014/main" id="{774BDB48-47EB-A827-3DE2-375DCDBA23E4}"/>
              </a:ext>
            </a:extLst>
          </p:cNvPr>
          <p:cNvSpPr txBox="1"/>
          <p:nvPr/>
        </p:nvSpPr>
        <p:spPr>
          <a:xfrm>
            <a:off x="10331438" y="4272413"/>
            <a:ext cx="482600" cy="29972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dirty="0">
                <a:latin typeface="Arial"/>
                <a:cs typeface="Arial"/>
              </a:rPr>
              <a:t>……</a:t>
            </a:r>
          </a:p>
        </p:txBody>
      </p:sp>
      <p:sp>
        <p:nvSpPr>
          <p:cNvPr id="34" name="object 46">
            <a:extLst>
              <a:ext uri="{FF2B5EF4-FFF2-40B4-BE49-F238E27FC236}">
                <a16:creationId xmlns:a16="http://schemas.microsoft.com/office/drawing/2014/main" id="{F0D0F85C-FB4E-9665-7735-E4357D1842B3}"/>
              </a:ext>
            </a:extLst>
          </p:cNvPr>
          <p:cNvSpPr txBox="1"/>
          <p:nvPr/>
        </p:nvSpPr>
        <p:spPr>
          <a:xfrm>
            <a:off x="3423392" y="4750053"/>
            <a:ext cx="2363071" cy="319959"/>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95"/>
              </a:spcBef>
            </a:pPr>
            <a:r>
              <a:rPr lang="en-US" altLang="zh-CN" sz="2000" b="1" spc="5" dirty="0">
                <a:solidFill>
                  <a:srgbClr val="00B0F0"/>
                </a:solidFill>
                <a:latin typeface="Noto Serif CJK JP"/>
                <a:cs typeface="Noto Serif CJK JP"/>
              </a:rPr>
              <a:t>underlying structure</a:t>
            </a:r>
            <a:endParaRPr lang="zh-CN" altLang="en-US" sz="2000" dirty="0">
              <a:solidFill>
                <a:srgbClr val="00B0F0"/>
              </a:solidFill>
              <a:latin typeface="Noto Serif CJK JP"/>
              <a:cs typeface="Noto Serif CJK JP"/>
            </a:endParaRPr>
          </a:p>
        </p:txBody>
      </p:sp>
      <p:sp>
        <p:nvSpPr>
          <p:cNvPr id="35" name="object 47">
            <a:extLst>
              <a:ext uri="{FF2B5EF4-FFF2-40B4-BE49-F238E27FC236}">
                <a16:creationId xmlns:a16="http://schemas.microsoft.com/office/drawing/2014/main" id="{980AD031-0883-5F16-B3CA-086F3A6E7791}"/>
              </a:ext>
            </a:extLst>
          </p:cNvPr>
          <p:cNvSpPr txBox="1"/>
          <p:nvPr/>
        </p:nvSpPr>
        <p:spPr>
          <a:xfrm>
            <a:off x="7844733" y="4755799"/>
            <a:ext cx="2730995" cy="319959"/>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5"/>
              </a:spcBef>
            </a:pPr>
            <a:r>
              <a:rPr lang="en-US" sz="2000" b="1" spc="5" dirty="0">
                <a:solidFill>
                  <a:srgbClr val="00B0F0"/>
                </a:solidFill>
                <a:latin typeface="Noto Serif CJK JP"/>
              </a:rPr>
              <a:t>Backend infrastructure</a:t>
            </a:r>
            <a:endParaRPr sz="2000" b="1" spc="5" dirty="0">
              <a:solidFill>
                <a:srgbClr val="00B0F0"/>
              </a:solidFill>
              <a:latin typeface="Noto Serif CJK JP"/>
            </a:endParaRPr>
          </a:p>
        </p:txBody>
      </p:sp>
      <p:sp>
        <p:nvSpPr>
          <p:cNvPr id="36" name="object 48">
            <a:extLst>
              <a:ext uri="{FF2B5EF4-FFF2-40B4-BE49-F238E27FC236}">
                <a16:creationId xmlns:a16="http://schemas.microsoft.com/office/drawing/2014/main" id="{74AB79D4-CDBF-FE4C-160C-2E056C6ABEFA}"/>
              </a:ext>
            </a:extLst>
          </p:cNvPr>
          <p:cNvSpPr/>
          <p:nvPr/>
        </p:nvSpPr>
        <p:spPr>
          <a:xfrm>
            <a:off x="2413712" y="5193607"/>
            <a:ext cx="1309116" cy="495300"/>
          </a:xfrm>
          <a:prstGeom prst="rect">
            <a:avLst/>
          </a:prstGeom>
          <a:blipFill>
            <a:blip r:embed="rId29"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49">
            <a:extLst>
              <a:ext uri="{FF2B5EF4-FFF2-40B4-BE49-F238E27FC236}">
                <a16:creationId xmlns:a16="http://schemas.microsoft.com/office/drawing/2014/main" id="{7E259512-E465-5C9D-011B-9091C63E9903}"/>
              </a:ext>
            </a:extLst>
          </p:cNvPr>
          <p:cNvSpPr txBox="1"/>
          <p:nvPr/>
        </p:nvSpPr>
        <p:spPr>
          <a:xfrm>
            <a:off x="2711728" y="5318814"/>
            <a:ext cx="810259"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sz="1200" b="1" spc="5" dirty="0">
                <a:solidFill>
                  <a:srgbClr val="FFFFFF"/>
                </a:solidFill>
                <a:latin typeface="Noto Serif CJK JP"/>
                <a:cs typeface="Noto Serif CJK JP"/>
              </a:rPr>
              <a:t>blockchain</a:t>
            </a:r>
            <a:endParaRPr sz="1200" dirty="0">
              <a:latin typeface="Noto Serif CJK JP"/>
              <a:cs typeface="Noto Serif CJK JP"/>
            </a:endParaRPr>
          </a:p>
        </p:txBody>
      </p:sp>
      <p:sp>
        <p:nvSpPr>
          <p:cNvPr id="38" name="object 50">
            <a:extLst>
              <a:ext uri="{FF2B5EF4-FFF2-40B4-BE49-F238E27FC236}">
                <a16:creationId xmlns:a16="http://schemas.microsoft.com/office/drawing/2014/main" id="{7AAD1052-051A-6D8B-07E0-403D7E77B748}"/>
              </a:ext>
            </a:extLst>
          </p:cNvPr>
          <p:cNvSpPr/>
          <p:nvPr/>
        </p:nvSpPr>
        <p:spPr>
          <a:xfrm>
            <a:off x="3815791" y="5193607"/>
            <a:ext cx="1190243" cy="495300"/>
          </a:xfrm>
          <a:prstGeom prst="rect">
            <a:avLst/>
          </a:prstGeom>
          <a:blipFill>
            <a:blip r:embed="rId30"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9" name="object 51">
            <a:extLst>
              <a:ext uri="{FF2B5EF4-FFF2-40B4-BE49-F238E27FC236}">
                <a16:creationId xmlns:a16="http://schemas.microsoft.com/office/drawing/2014/main" id="{786E81C7-AFA4-2D21-AE65-D7A7F34AB83C}"/>
              </a:ext>
            </a:extLst>
          </p:cNvPr>
          <p:cNvSpPr txBox="1"/>
          <p:nvPr/>
        </p:nvSpPr>
        <p:spPr>
          <a:xfrm>
            <a:off x="4247884" y="5337117"/>
            <a:ext cx="332740"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spc="55" dirty="0">
                <a:solidFill>
                  <a:srgbClr val="FF0000"/>
                </a:solidFill>
                <a:latin typeface="Arial"/>
                <a:cs typeface="Arial"/>
              </a:rPr>
              <a:t>N</a:t>
            </a:r>
            <a:r>
              <a:rPr sz="1200" b="1" spc="65" dirty="0">
                <a:solidFill>
                  <a:srgbClr val="FF0000"/>
                </a:solidFill>
                <a:latin typeface="Arial"/>
                <a:cs typeface="Arial"/>
              </a:rPr>
              <a:t>F</a:t>
            </a:r>
            <a:r>
              <a:rPr sz="1200" b="1" spc="-50" dirty="0">
                <a:solidFill>
                  <a:srgbClr val="FF0000"/>
                </a:solidFill>
                <a:latin typeface="Arial"/>
                <a:cs typeface="Arial"/>
              </a:rPr>
              <a:t>T</a:t>
            </a:r>
            <a:endParaRPr sz="1200" dirty="0">
              <a:solidFill>
                <a:srgbClr val="FF0000"/>
              </a:solidFill>
              <a:latin typeface="Arial"/>
              <a:cs typeface="Arial"/>
            </a:endParaRPr>
          </a:p>
        </p:txBody>
      </p:sp>
      <p:sp>
        <p:nvSpPr>
          <p:cNvPr id="40" name="object 52">
            <a:extLst>
              <a:ext uri="{FF2B5EF4-FFF2-40B4-BE49-F238E27FC236}">
                <a16:creationId xmlns:a16="http://schemas.microsoft.com/office/drawing/2014/main" id="{CFA8714D-66BF-FFA8-1928-1FC1E716F082}"/>
              </a:ext>
            </a:extLst>
          </p:cNvPr>
          <p:cNvSpPr/>
          <p:nvPr/>
        </p:nvSpPr>
        <p:spPr>
          <a:xfrm>
            <a:off x="5076139" y="5193607"/>
            <a:ext cx="1309115" cy="495300"/>
          </a:xfrm>
          <a:prstGeom prst="rect">
            <a:avLst/>
          </a:prstGeom>
          <a:blipFill>
            <a:blip r:embed="rId31"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5" name="object 53">
            <a:extLst>
              <a:ext uri="{FF2B5EF4-FFF2-40B4-BE49-F238E27FC236}">
                <a16:creationId xmlns:a16="http://schemas.microsoft.com/office/drawing/2014/main" id="{9ECF4EAB-CFC9-C6A0-E672-915E2FE512AF}"/>
              </a:ext>
            </a:extLst>
          </p:cNvPr>
          <p:cNvSpPr txBox="1"/>
          <p:nvPr/>
        </p:nvSpPr>
        <p:spPr>
          <a:xfrm>
            <a:off x="5197432" y="5312465"/>
            <a:ext cx="1234510"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sz="1200" b="1" spc="5" dirty="0">
                <a:solidFill>
                  <a:srgbClr val="FFFFFF"/>
                </a:solidFill>
                <a:latin typeface="Noto Serif CJK JP"/>
                <a:cs typeface="Noto Serif CJK JP"/>
              </a:rPr>
              <a:t>Virtual currency</a:t>
            </a:r>
            <a:endParaRPr sz="1200" dirty="0">
              <a:latin typeface="Noto Serif CJK JP"/>
              <a:cs typeface="Noto Serif CJK JP"/>
            </a:endParaRPr>
          </a:p>
        </p:txBody>
      </p:sp>
      <p:sp>
        <p:nvSpPr>
          <p:cNvPr id="46" name="object 54">
            <a:extLst>
              <a:ext uri="{FF2B5EF4-FFF2-40B4-BE49-F238E27FC236}">
                <a16:creationId xmlns:a16="http://schemas.microsoft.com/office/drawing/2014/main" id="{813EDA10-EEB0-6ECE-E448-8800380ED7D1}"/>
              </a:ext>
            </a:extLst>
          </p:cNvPr>
          <p:cNvSpPr/>
          <p:nvPr/>
        </p:nvSpPr>
        <p:spPr>
          <a:xfrm>
            <a:off x="6990284" y="5193607"/>
            <a:ext cx="1309116" cy="495300"/>
          </a:xfrm>
          <a:prstGeom prst="rect">
            <a:avLst/>
          </a:prstGeom>
          <a:blipFill>
            <a:blip r:embed="rId32"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55">
            <a:extLst>
              <a:ext uri="{FF2B5EF4-FFF2-40B4-BE49-F238E27FC236}">
                <a16:creationId xmlns:a16="http://schemas.microsoft.com/office/drawing/2014/main" id="{44B88B4A-E761-F801-7284-A19BA0117206}"/>
              </a:ext>
            </a:extLst>
          </p:cNvPr>
          <p:cNvSpPr txBox="1"/>
          <p:nvPr/>
        </p:nvSpPr>
        <p:spPr>
          <a:xfrm>
            <a:off x="7557572" y="5312465"/>
            <a:ext cx="229870"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200" b="1" spc="85" dirty="0">
                <a:solidFill>
                  <a:srgbClr val="FFFFFF"/>
                </a:solidFill>
                <a:latin typeface="Arial"/>
                <a:cs typeface="Arial"/>
              </a:rPr>
              <a:t>5</a:t>
            </a:r>
            <a:r>
              <a:rPr sz="1200" b="1" spc="15" dirty="0">
                <a:solidFill>
                  <a:srgbClr val="FFFFFF"/>
                </a:solidFill>
                <a:latin typeface="Arial"/>
                <a:cs typeface="Arial"/>
              </a:rPr>
              <a:t>G</a:t>
            </a:r>
            <a:endParaRPr sz="1200" dirty="0">
              <a:latin typeface="Arial"/>
              <a:cs typeface="Arial"/>
            </a:endParaRPr>
          </a:p>
        </p:txBody>
      </p:sp>
      <p:sp>
        <p:nvSpPr>
          <p:cNvPr id="48" name="object 56">
            <a:extLst>
              <a:ext uri="{FF2B5EF4-FFF2-40B4-BE49-F238E27FC236}">
                <a16:creationId xmlns:a16="http://schemas.microsoft.com/office/drawing/2014/main" id="{6D1E44AF-C759-35FA-61A9-6AA610D58F0F}"/>
              </a:ext>
            </a:extLst>
          </p:cNvPr>
          <p:cNvSpPr/>
          <p:nvPr/>
        </p:nvSpPr>
        <p:spPr>
          <a:xfrm>
            <a:off x="8374075" y="5193607"/>
            <a:ext cx="1309116" cy="495300"/>
          </a:xfrm>
          <a:prstGeom prst="rect">
            <a:avLst/>
          </a:prstGeom>
          <a:blipFill>
            <a:blip r:embed="rId33"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object 57">
            <a:extLst>
              <a:ext uri="{FF2B5EF4-FFF2-40B4-BE49-F238E27FC236}">
                <a16:creationId xmlns:a16="http://schemas.microsoft.com/office/drawing/2014/main" id="{5185941C-0EDD-7C61-89A2-2C6B5D3F2AA8}"/>
              </a:ext>
            </a:extLst>
          </p:cNvPr>
          <p:cNvSpPr txBox="1"/>
          <p:nvPr/>
        </p:nvSpPr>
        <p:spPr>
          <a:xfrm>
            <a:off x="8861615" y="5316105"/>
            <a:ext cx="348615"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1200" b="1" spc="20" dirty="0">
                <a:solidFill>
                  <a:srgbClr val="FFFFFF"/>
                </a:solidFill>
                <a:latin typeface="Arial"/>
                <a:cs typeface="Arial"/>
              </a:rPr>
              <a:t>G</a:t>
            </a:r>
            <a:r>
              <a:rPr sz="1200" b="1" spc="-15" dirty="0">
                <a:solidFill>
                  <a:srgbClr val="FFFFFF"/>
                </a:solidFill>
                <a:latin typeface="Arial"/>
                <a:cs typeface="Arial"/>
              </a:rPr>
              <a:t>P</a:t>
            </a:r>
            <a:r>
              <a:rPr sz="1200" b="1" spc="25" dirty="0">
                <a:solidFill>
                  <a:srgbClr val="FFFFFF"/>
                </a:solidFill>
                <a:latin typeface="Arial"/>
                <a:cs typeface="Arial"/>
              </a:rPr>
              <a:t>U</a:t>
            </a:r>
            <a:endParaRPr sz="1200" dirty="0">
              <a:latin typeface="Arial"/>
              <a:cs typeface="Arial"/>
            </a:endParaRPr>
          </a:p>
        </p:txBody>
      </p:sp>
      <p:sp>
        <p:nvSpPr>
          <p:cNvPr id="50" name="object 58">
            <a:extLst>
              <a:ext uri="{FF2B5EF4-FFF2-40B4-BE49-F238E27FC236}">
                <a16:creationId xmlns:a16="http://schemas.microsoft.com/office/drawing/2014/main" id="{6E2CE154-1427-04CB-5312-BD9ACE0AB23A}"/>
              </a:ext>
            </a:extLst>
          </p:cNvPr>
          <p:cNvSpPr/>
          <p:nvPr/>
        </p:nvSpPr>
        <p:spPr>
          <a:xfrm>
            <a:off x="9773108" y="5193607"/>
            <a:ext cx="1309116" cy="495300"/>
          </a:xfrm>
          <a:prstGeom prst="rect">
            <a:avLst/>
          </a:prstGeom>
          <a:blipFill>
            <a:blip r:embed="rId34"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1" name="object 59">
            <a:extLst>
              <a:ext uri="{FF2B5EF4-FFF2-40B4-BE49-F238E27FC236}">
                <a16:creationId xmlns:a16="http://schemas.microsoft.com/office/drawing/2014/main" id="{9F09E63E-E421-0CA6-4838-1B21FA91D857}"/>
              </a:ext>
            </a:extLst>
          </p:cNvPr>
          <p:cNvSpPr txBox="1"/>
          <p:nvPr/>
        </p:nvSpPr>
        <p:spPr>
          <a:xfrm>
            <a:off x="10046375" y="5104981"/>
            <a:ext cx="919595" cy="39498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endParaRPr lang="en-US" sz="1200" b="1" spc="5" dirty="0">
              <a:solidFill>
                <a:srgbClr val="FFFFFF"/>
              </a:solidFill>
              <a:latin typeface="Noto Serif CJK JP"/>
              <a:cs typeface="Noto Serif CJK JP"/>
            </a:endParaRPr>
          </a:p>
          <a:p>
            <a:pPr>
              <a:lnSpc>
                <a:spcPct val="100000"/>
              </a:lnSpc>
              <a:spcBef>
                <a:spcPts val="100"/>
              </a:spcBef>
            </a:pPr>
            <a:r>
              <a:rPr lang="en-US" sz="1200" b="1" spc="5" dirty="0">
                <a:solidFill>
                  <a:srgbClr val="FFFFFF"/>
                </a:solidFill>
                <a:latin typeface="Noto Serif CJK JP"/>
                <a:cs typeface="Noto Serif CJK JP"/>
              </a:rPr>
              <a:t>cloudification</a:t>
            </a:r>
            <a:endParaRPr sz="1200" dirty="0">
              <a:latin typeface="Noto Serif CJK JP"/>
              <a:cs typeface="Noto Serif CJK JP"/>
            </a:endParaRPr>
          </a:p>
        </p:txBody>
      </p:sp>
      <p:sp>
        <p:nvSpPr>
          <p:cNvPr id="52" name="object 60">
            <a:extLst>
              <a:ext uri="{FF2B5EF4-FFF2-40B4-BE49-F238E27FC236}">
                <a16:creationId xmlns:a16="http://schemas.microsoft.com/office/drawing/2014/main" id="{72EC1666-0504-605F-0A9C-EBD770EAB1D0}"/>
              </a:ext>
            </a:extLst>
          </p:cNvPr>
          <p:cNvSpPr/>
          <p:nvPr/>
        </p:nvSpPr>
        <p:spPr>
          <a:xfrm>
            <a:off x="2413712" y="5739200"/>
            <a:ext cx="1309116" cy="495300"/>
          </a:xfrm>
          <a:prstGeom prst="rect">
            <a:avLst/>
          </a:prstGeom>
          <a:blipFill>
            <a:blip r:embed="rId35"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61">
            <a:extLst>
              <a:ext uri="{FF2B5EF4-FFF2-40B4-BE49-F238E27FC236}">
                <a16:creationId xmlns:a16="http://schemas.microsoft.com/office/drawing/2014/main" id="{7CD4F6DB-7D2C-C1D7-6B08-C50917C8345C}"/>
              </a:ext>
            </a:extLst>
          </p:cNvPr>
          <p:cNvSpPr txBox="1"/>
          <p:nvPr/>
        </p:nvSpPr>
        <p:spPr>
          <a:xfrm>
            <a:off x="2985562" y="5863121"/>
            <a:ext cx="636905"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sz="1200" b="1" spc="5" dirty="0">
                <a:solidFill>
                  <a:srgbClr val="FFFFFF"/>
                </a:solidFill>
                <a:latin typeface="Noto Serif CJK JP"/>
                <a:cs typeface="Noto Serif CJK JP"/>
              </a:rPr>
              <a:t>AI</a:t>
            </a:r>
            <a:endParaRPr sz="1200" dirty="0">
              <a:latin typeface="Noto Serif CJK JP"/>
              <a:cs typeface="Noto Serif CJK JP"/>
            </a:endParaRPr>
          </a:p>
        </p:txBody>
      </p:sp>
      <p:sp>
        <p:nvSpPr>
          <p:cNvPr id="54" name="object 62">
            <a:extLst>
              <a:ext uri="{FF2B5EF4-FFF2-40B4-BE49-F238E27FC236}">
                <a16:creationId xmlns:a16="http://schemas.microsoft.com/office/drawing/2014/main" id="{ED0DC7E2-5B3C-A1DD-25E9-A060EE932303}"/>
              </a:ext>
            </a:extLst>
          </p:cNvPr>
          <p:cNvSpPr/>
          <p:nvPr/>
        </p:nvSpPr>
        <p:spPr>
          <a:xfrm>
            <a:off x="7016191" y="5766632"/>
            <a:ext cx="1284731" cy="495300"/>
          </a:xfrm>
          <a:prstGeom prst="rect">
            <a:avLst/>
          </a:prstGeom>
          <a:blipFill>
            <a:blip r:embed="rId36"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object 63">
            <a:extLst>
              <a:ext uri="{FF2B5EF4-FFF2-40B4-BE49-F238E27FC236}">
                <a16:creationId xmlns:a16="http://schemas.microsoft.com/office/drawing/2014/main" id="{C11F89A4-06C3-3E3E-3039-898795D4B728}"/>
              </a:ext>
            </a:extLst>
          </p:cNvPr>
          <p:cNvSpPr txBox="1"/>
          <p:nvPr/>
        </p:nvSpPr>
        <p:spPr>
          <a:xfrm>
            <a:off x="7309195" y="5779781"/>
            <a:ext cx="1015773" cy="382156"/>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interactive technology</a:t>
            </a:r>
            <a:endParaRPr sz="1200" dirty="0">
              <a:latin typeface="Noto Serif CJK JP"/>
              <a:cs typeface="Noto Serif CJK JP"/>
            </a:endParaRPr>
          </a:p>
        </p:txBody>
      </p:sp>
      <p:sp>
        <p:nvSpPr>
          <p:cNvPr id="56" name="object 64">
            <a:extLst>
              <a:ext uri="{FF2B5EF4-FFF2-40B4-BE49-F238E27FC236}">
                <a16:creationId xmlns:a16="http://schemas.microsoft.com/office/drawing/2014/main" id="{296FD4B1-A9AA-6F63-B7CD-0FB7AE80B80E}"/>
              </a:ext>
            </a:extLst>
          </p:cNvPr>
          <p:cNvSpPr/>
          <p:nvPr/>
        </p:nvSpPr>
        <p:spPr>
          <a:xfrm>
            <a:off x="3815791" y="5765107"/>
            <a:ext cx="2564891" cy="495300"/>
          </a:xfrm>
          <a:prstGeom prst="rect">
            <a:avLst/>
          </a:prstGeom>
          <a:blipFill>
            <a:blip r:embed="rId37"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object 65">
            <a:extLst>
              <a:ext uri="{FF2B5EF4-FFF2-40B4-BE49-F238E27FC236}">
                <a16:creationId xmlns:a16="http://schemas.microsoft.com/office/drawing/2014/main" id="{6F3D796E-7B74-8F87-A5D6-8FE7EA16164B}"/>
              </a:ext>
            </a:extLst>
          </p:cNvPr>
          <p:cNvSpPr txBox="1"/>
          <p:nvPr/>
        </p:nvSpPr>
        <p:spPr>
          <a:xfrm>
            <a:off x="3907966" y="5858314"/>
            <a:ext cx="2770074"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sz="1200" b="1" spc="5" dirty="0">
                <a:solidFill>
                  <a:srgbClr val="FFFFFF"/>
                </a:solidFill>
                <a:latin typeface="Noto Serif CJK JP"/>
                <a:cs typeface="Noto Serif CJK JP"/>
              </a:rPr>
              <a:t>Network and Computing Technology</a:t>
            </a:r>
            <a:endParaRPr sz="1200" dirty="0">
              <a:latin typeface="Noto Serif CJK JP"/>
              <a:cs typeface="Noto Serif CJK JP"/>
            </a:endParaRPr>
          </a:p>
        </p:txBody>
      </p:sp>
      <p:sp>
        <p:nvSpPr>
          <p:cNvPr id="58" name="object 66">
            <a:extLst>
              <a:ext uri="{FF2B5EF4-FFF2-40B4-BE49-F238E27FC236}">
                <a16:creationId xmlns:a16="http://schemas.microsoft.com/office/drawing/2014/main" id="{D5042612-A7D5-EC8A-0307-76596248D3A0}"/>
              </a:ext>
            </a:extLst>
          </p:cNvPr>
          <p:cNvSpPr/>
          <p:nvPr/>
        </p:nvSpPr>
        <p:spPr>
          <a:xfrm>
            <a:off x="8415223" y="5766632"/>
            <a:ext cx="1284731" cy="495300"/>
          </a:xfrm>
          <a:prstGeom prst="rect">
            <a:avLst/>
          </a:prstGeom>
          <a:blipFill>
            <a:blip r:embed="rId38"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object 67">
            <a:extLst>
              <a:ext uri="{FF2B5EF4-FFF2-40B4-BE49-F238E27FC236}">
                <a16:creationId xmlns:a16="http://schemas.microsoft.com/office/drawing/2014/main" id="{BA5F8198-EDD1-3880-6072-4A5ED5CEBE0F}"/>
              </a:ext>
            </a:extLst>
          </p:cNvPr>
          <p:cNvSpPr txBox="1"/>
          <p:nvPr/>
        </p:nvSpPr>
        <p:spPr>
          <a:xfrm>
            <a:off x="8504679" y="5878090"/>
            <a:ext cx="1149962"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altLang="zh-CN" sz="1200" b="1" spc="5" dirty="0">
                <a:solidFill>
                  <a:srgbClr val="FFFFFF"/>
                </a:solidFill>
                <a:latin typeface="Noto Serif CJK JP"/>
                <a:cs typeface="Noto Serif CJK JP"/>
              </a:rPr>
              <a:t>Internet of things</a:t>
            </a:r>
            <a:endParaRPr lang="zh-CN" altLang="en-US" sz="1200" dirty="0">
              <a:latin typeface="Noto Serif CJK JP"/>
              <a:cs typeface="Noto Serif CJK JP"/>
            </a:endParaRPr>
          </a:p>
        </p:txBody>
      </p:sp>
      <p:sp>
        <p:nvSpPr>
          <p:cNvPr id="60" name="object 68">
            <a:extLst>
              <a:ext uri="{FF2B5EF4-FFF2-40B4-BE49-F238E27FC236}">
                <a16:creationId xmlns:a16="http://schemas.microsoft.com/office/drawing/2014/main" id="{5DBD7B8A-8B5D-A715-BC90-BB4AAC59D817}"/>
              </a:ext>
            </a:extLst>
          </p:cNvPr>
          <p:cNvSpPr/>
          <p:nvPr/>
        </p:nvSpPr>
        <p:spPr>
          <a:xfrm>
            <a:off x="9756344" y="5766632"/>
            <a:ext cx="1342644" cy="495300"/>
          </a:xfrm>
          <a:prstGeom prst="rect">
            <a:avLst/>
          </a:prstGeom>
          <a:blipFill>
            <a:blip r:embed="rId39"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1" name="object 69">
            <a:extLst>
              <a:ext uri="{FF2B5EF4-FFF2-40B4-BE49-F238E27FC236}">
                <a16:creationId xmlns:a16="http://schemas.microsoft.com/office/drawing/2014/main" id="{B8A829EB-20CD-D986-58E9-925585EE7D47}"/>
              </a:ext>
            </a:extLst>
          </p:cNvPr>
          <p:cNvSpPr txBox="1"/>
          <p:nvPr/>
        </p:nvSpPr>
        <p:spPr>
          <a:xfrm>
            <a:off x="9848242" y="5828319"/>
            <a:ext cx="1197430" cy="317523"/>
          </a:xfrm>
          <a:prstGeom prst="rect">
            <a:avLst/>
          </a:prstGeom>
        </p:spPr>
        <p:txBody>
          <a:bodyPr vert="horz" wrap="square" lIns="0" tIns="889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0" marR="5080" indent="-381000">
              <a:lnSpc>
                <a:spcPct val="102099"/>
              </a:lnSpc>
              <a:spcBef>
                <a:spcPts val="70"/>
              </a:spcBef>
            </a:pPr>
            <a:r>
              <a:rPr lang="en-US" sz="1000" b="1" spc="5" dirty="0">
                <a:solidFill>
                  <a:srgbClr val="FFFFFF"/>
                </a:solidFill>
                <a:latin typeface="Noto Serif CJK JP"/>
                <a:cs typeface="Noto Serif CJK JP"/>
              </a:rPr>
              <a:t>Visualization and Digital Twins</a:t>
            </a:r>
            <a:endParaRPr sz="1000" dirty="0">
              <a:latin typeface="Noto Serif CJK JP"/>
              <a:cs typeface="Noto Serif CJK JP"/>
            </a:endParaRPr>
          </a:p>
        </p:txBody>
      </p:sp>
      <p:sp>
        <p:nvSpPr>
          <p:cNvPr id="62" name="object 70">
            <a:extLst>
              <a:ext uri="{FF2B5EF4-FFF2-40B4-BE49-F238E27FC236}">
                <a16:creationId xmlns:a16="http://schemas.microsoft.com/office/drawing/2014/main" id="{E46C668B-893D-2E2E-7475-2BA05E1AE124}"/>
              </a:ext>
            </a:extLst>
          </p:cNvPr>
          <p:cNvSpPr/>
          <p:nvPr/>
        </p:nvSpPr>
        <p:spPr>
          <a:xfrm>
            <a:off x="3640532" y="1776800"/>
            <a:ext cx="1077468" cy="495300"/>
          </a:xfrm>
          <a:prstGeom prst="rect">
            <a:avLst/>
          </a:prstGeom>
          <a:blipFill>
            <a:blip r:embed="rId40"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3" name="object 71">
            <a:extLst>
              <a:ext uri="{FF2B5EF4-FFF2-40B4-BE49-F238E27FC236}">
                <a16:creationId xmlns:a16="http://schemas.microsoft.com/office/drawing/2014/main" id="{4FA20215-FECB-16C1-A8BB-1148F73813C0}"/>
              </a:ext>
            </a:extLst>
          </p:cNvPr>
          <p:cNvSpPr txBox="1"/>
          <p:nvPr/>
        </p:nvSpPr>
        <p:spPr>
          <a:xfrm>
            <a:off x="3984331" y="1876182"/>
            <a:ext cx="377013"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social</a:t>
            </a:r>
            <a:endParaRPr sz="1200" dirty="0">
              <a:latin typeface="Noto Serif CJK JP"/>
              <a:cs typeface="Noto Serif CJK JP"/>
            </a:endParaRPr>
          </a:p>
        </p:txBody>
      </p:sp>
      <p:sp>
        <p:nvSpPr>
          <p:cNvPr id="64" name="object 72">
            <a:extLst>
              <a:ext uri="{FF2B5EF4-FFF2-40B4-BE49-F238E27FC236}">
                <a16:creationId xmlns:a16="http://schemas.microsoft.com/office/drawing/2014/main" id="{4B72E509-9E57-5A3C-3F3F-5F623252081A}"/>
              </a:ext>
            </a:extLst>
          </p:cNvPr>
          <p:cNvSpPr/>
          <p:nvPr/>
        </p:nvSpPr>
        <p:spPr>
          <a:xfrm>
            <a:off x="8086039" y="2275147"/>
            <a:ext cx="1167383" cy="528827"/>
          </a:xfrm>
          <a:prstGeom prst="rect">
            <a:avLst/>
          </a:prstGeom>
          <a:blipFill>
            <a:blip r:embed="rId41"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73">
            <a:extLst>
              <a:ext uri="{FF2B5EF4-FFF2-40B4-BE49-F238E27FC236}">
                <a16:creationId xmlns:a16="http://schemas.microsoft.com/office/drawing/2014/main" id="{F19CF31A-F2CB-96E7-7580-5BB714F9A142}"/>
              </a:ext>
            </a:extLst>
          </p:cNvPr>
          <p:cNvSpPr txBox="1"/>
          <p:nvPr/>
        </p:nvSpPr>
        <p:spPr>
          <a:xfrm>
            <a:off x="8393200" y="2412516"/>
            <a:ext cx="605174"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shopping</a:t>
            </a:r>
            <a:endParaRPr sz="1200" dirty="0">
              <a:latin typeface="Noto Serif CJK JP"/>
              <a:cs typeface="Noto Serif CJK JP"/>
            </a:endParaRPr>
          </a:p>
        </p:txBody>
      </p:sp>
      <p:sp>
        <p:nvSpPr>
          <p:cNvPr id="66" name="object 74">
            <a:extLst>
              <a:ext uri="{FF2B5EF4-FFF2-40B4-BE49-F238E27FC236}">
                <a16:creationId xmlns:a16="http://schemas.microsoft.com/office/drawing/2014/main" id="{87CEBEC0-7E6E-8859-0829-F0B9CC360F5C}"/>
              </a:ext>
            </a:extLst>
          </p:cNvPr>
          <p:cNvSpPr/>
          <p:nvPr/>
        </p:nvSpPr>
        <p:spPr>
          <a:xfrm>
            <a:off x="8086039" y="1772228"/>
            <a:ext cx="1167383" cy="504443"/>
          </a:xfrm>
          <a:prstGeom prst="rect">
            <a:avLst/>
          </a:prstGeom>
          <a:blipFill>
            <a:blip r:embed="rId42"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7" name="object 75">
            <a:extLst>
              <a:ext uri="{FF2B5EF4-FFF2-40B4-BE49-F238E27FC236}">
                <a16:creationId xmlns:a16="http://schemas.microsoft.com/office/drawing/2014/main" id="{11F0B5AB-0BAE-2B6F-A4AD-7DBA1D74F4A6}"/>
              </a:ext>
            </a:extLst>
          </p:cNvPr>
          <p:cNvSpPr txBox="1"/>
          <p:nvPr/>
        </p:nvSpPr>
        <p:spPr>
          <a:xfrm>
            <a:off x="8368781" y="1899735"/>
            <a:ext cx="682314"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education</a:t>
            </a:r>
            <a:endParaRPr sz="1200" dirty="0">
              <a:latin typeface="Noto Serif CJK JP"/>
              <a:cs typeface="Noto Serif CJK JP"/>
            </a:endParaRPr>
          </a:p>
        </p:txBody>
      </p:sp>
      <p:sp>
        <p:nvSpPr>
          <p:cNvPr id="68" name="object 76">
            <a:extLst>
              <a:ext uri="{FF2B5EF4-FFF2-40B4-BE49-F238E27FC236}">
                <a16:creationId xmlns:a16="http://schemas.microsoft.com/office/drawing/2014/main" id="{D451A5EB-C7A4-2E53-E991-4BF3978825F2}"/>
              </a:ext>
            </a:extLst>
          </p:cNvPr>
          <p:cNvSpPr/>
          <p:nvPr/>
        </p:nvSpPr>
        <p:spPr>
          <a:xfrm>
            <a:off x="4689044" y="1776800"/>
            <a:ext cx="1007363" cy="495300"/>
          </a:xfrm>
          <a:prstGeom prst="rect">
            <a:avLst/>
          </a:prstGeom>
          <a:blipFill>
            <a:blip r:embed="rId43"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9" name="object 77">
            <a:extLst>
              <a:ext uri="{FF2B5EF4-FFF2-40B4-BE49-F238E27FC236}">
                <a16:creationId xmlns:a16="http://schemas.microsoft.com/office/drawing/2014/main" id="{BBCDDB32-F0A9-53B4-D280-3AD430295DE1}"/>
              </a:ext>
            </a:extLst>
          </p:cNvPr>
          <p:cNvSpPr txBox="1"/>
          <p:nvPr/>
        </p:nvSpPr>
        <p:spPr>
          <a:xfrm>
            <a:off x="5017275" y="1893090"/>
            <a:ext cx="408013"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Sports</a:t>
            </a:r>
            <a:endParaRPr sz="1200" dirty="0">
              <a:latin typeface="Noto Serif CJK JP"/>
              <a:cs typeface="Noto Serif CJK JP"/>
            </a:endParaRPr>
          </a:p>
        </p:txBody>
      </p:sp>
      <p:sp>
        <p:nvSpPr>
          <p:cNvPr id="70" name="object 78">
            <a:extLst>
              <a:ext uri="{FF2B5EF4-FFF2-40B4-BE49-F238E27FC236}">
                <a16:creationId xmlns:a16="http://schemas.microsoft.com/office/drawing/2014/main" id="{8AFF0528-0422-E871-F819-FEFFEF086C5F}"/>
              </a:ext>
            </a:extLst>
          </p:cNvPr>
          <p:cNvSpPr/>
          <p:nvPr/>
        </p:nvSpPr>
        <p:spPr>
          <a:xfrm>
            <a:off x="2587447" y="3857059"/>
            <a:ext cx="2375916" cy="560832"/>
          </a:xfrm>
          <a:prstGeom prst="rect">
            <a:avLst/>
          </a:prstGeom>
          <a:blipFill>
            <a:blip r:embed="rId44"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1" name="object 79">
            <a:extLst>
              <a:ext uri="{FF2B5EF4-FFF2-40B4-BE49-F238E27FC236}">
                <a16:creationId xmlns:a16="http://schemas.microsoft.com/office/drawing/2014/main" id="{035F484C-C2F2-9B5A-E5E4-80FD386762CC}"/>
              </a:ext>
            </a:extLst>
          </p:cNvPr>
          <p:cNvSpPr txBox="1"/>
          <p:nvPr/>
        </p:nvSpPr>
        <p:spPr>
          <a:xfrm>
            <a:off x="2905510" y="3983039"/>
            <a:ext cx="1950204"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b="1" spc="-45" dirty="0">
                <a:solidFill>
                  <a:srgbClr val="FFFFFF"/>
                </a:solidFill>
                <a:latin typeface="Arial"/>
                <a:cs typeface="Arial"/>
              </a:rPr>
              <a:t>A</a:t>
            </a:r>
            <a:r>
              <a:rPr sz="1400" b="1" spc="-30" dirty="0">
                <a:solidFill>
                  <a:srgbClr val="FFFFFF"/>
                </a:solidFill>
                <a:latin typeface="Arial"/>
                <a:cs typeface="Arial"/>
              </a:rPr>
              <a:t>I</a:t>
            </a:r>
            <a:r>
              <a:rPr lang="en-US" sz="1400" b="1" spc="-30" dirty="0">
                <a:solidFill>
                  <a:srgbClr val="FFFFFF"/>
                </a:solidFill>
                <a:latin typeface="Arial"/>
                <a:cs typeface="Arial"/>
              </a:rPr>
              <a:t> </a:t>
            </a:r>
            <a:r>
              <a:rPr lang="en-US" sz="1400" b="1" dirty="0">
                <a:solidFill>
                  <a:srgbClr val="FFFFFF"/>
                </a:solidFill>
                <a:latin typeface="Noto Serif CJK JP"/>
                <a:cs typeface="Noto Serif CJK JP"/>
              </a:rPr>
              <a:t>computational entity</a:t>
            </a:r>
            <a:endParaRPr sz="1400" dirty="0">
              <a:latin typeface="Noto Serif CJK JP"/>
              <a:cs typeface="Noto Serif CJK JP"/>
            </a:endParaRPr>
          </a:p>
        </p:txBody>
      </p:sp>
      <p:sp>
        <p:nvSpPr>
          <p:cNvPr id="72" name="object 80">
            <a:extLst>
              <a:ext uri="{FF2B5EF4-FFF2-40B4-BE49-F238E27FC236}">
                <a16:creationId xmlns:a16="http://schemas.microsoft.com/office/drawing/2014/main" id="{56074F5D-A28A-6AFA-D5A7-175DF979992E}"/>
              </a:ext>
            </a:extLst>
          </p:cNvPr>
          <p:cNvSpPr/>
          <p:nvPr/>
        </p:nvSpPr>
        <p:spPr>
          <a:xfrm>
            <a:off x="7791908" y="3273368"/>
            <a:ext cx="1443227" cy="528827"/>
          </a:xfrm>
          <a:prstGeom prst="rect">
            <a:avLst/>
          </a:prstGeom>
          <a:blipFill>
            <a:blip r:embed="rId45"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3" name="object 81">
            <a:extLst>
              <a:ext uri="{FF2B5EF4-FFF2-40B4-BE49-F238E27FC236}">
                <a16:creationId xmlns:a16="http://schemas.microsoft.com/office/drawing/2014/main" id="{E39D453F-E6DC-DD24-9C3A-FB149E3FF056}"/>
              </a:ext>
            </a:extLst>
          </p:cNvPr>
          <p:cNvSpPr txBox="1"/>
          <p:nvPr/>
        </p:nvSpPr>
        <p:spPr>
          <a:xfrm>
            <a:off x="8268241" y="3371201"/>
            <a:ext cx="520793"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1400" b="1" spc="5" dirty="0">
                <a:solidFill>
                  <a:srgbClr val="FFFFFF"/>
                </a:solidFill>
                <a:latin typeface="Noto Serif CJK JP"/>
                <a:cs typeface="Noto Serif CJK JP"/>
              </a:rPr>
              <a:t>touch</a:t>
            </a:r>
            <a:endParaRPr sz="1400" dirty="0">
              <a:latin typeface="Noto Serif CJK JP"/>
              <a:cs typeface="Noto Serif CJK JP"/>
            </a:endParaRPr>
          </a:p>
        </p:txBody>
      </p:sp>
      <p:sp>
        <p:nvSpPr>
          <p:cNvPr id="74" name="object 82">
            <a:extLst>
              <a:ext uri="{FF2B5EF4-FFF2-40B4-BE49-F238E27FC236}">
                <a16:creationId xmlns:a16="http://schemas.microsoft.com/office/drawing/2014/main" id="{ED13ADF5-CCBA-F503-8126-BC1811668FEA}"/>
              </a:ext>
            </a:extLst>
          </p:cNvPr>
          <p:cNvSpPr/>
          <p:nvPr/>
        </p:nvSpPr>
        <p:spPr>
          <a:xfrm>
            <a:off x="9236660" y="3277939"/>
            <a:ext cx="1389887" cy="522732"/>
          </a:xfrm>
          <a:prstGeom prst="rect">
            <a:avLst/>
          </a:prstGeom>
          <a:blipFill>
            <a:blip r:embed="rId46"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75" name="object 83">
            <a:extLst>
              <a:ext uri="{FF2B5EF4-FFF2-40B4-BE49-F238E27FC236}">
                <a16:creationId xmlns:a16="http://schemas.microsoft.com/office/drawing/2014/main" id="{ECC79B82-EB87-00B3-8E1B-78802C3E4C0D}"/>
              </a:ext>
            </a:extLst>
          </p:cNvPr>
          <p:cNvSpPr txBox="1"/>
          <p:nvPr/>
        </p:nvSpPr>
        <p:spPr>
          <a:xfrm>
            <a:off x="9461554" y="3371201"/>
            <a:ext cx="1361445"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1400" b="1" spc="5" dirty="0">
                <a:solidFill>
                  <a:srgbClr val="FFFFFF"/>
                </a:solidFill>
                <a:latin typeface="Noto Serif CJK JP"/>
              </a:rPr>
              <a:t>hand gesture</a:t>
            </a:r>
            <a:endParaRPr sz="1400" b="1" spc="5" dirty="0">
              <a:solidFill>
                <a:srgbClr val="FFFFFF"/>
              </a:solidFill>
              <a:latin typeface="Noto Serif CJK JP"/>
            </a:endParaRPr>
          </a:p>
        </p:txBody>
      </p:sp>
      <p:sp>
        <p:nvSpPr>
          <p:cNvPr id="76" name="object 84">
            <a:extLst>
              <a:ext uri="{FF2B5EF4-FFF2-40B4-BE49-F238E27FC236}">
                <a16:creationId xmlns:a16="http://schemas.microsoft.com/office/drawing/2014/main" id="{E5703005-50A1-0A62-46B8-03D8996B72C6}"/>
              </a:ext>
            </a:extLst>
          </p:cNvPr>
          <p:cNvSpPr/>
          <p:nvPr/>
        </p:nvSpPr>
        <p:spPr>
          <a:xfrm>
            <a:off x="7810196" y="3861632"/>
            <a:ext cx="1443227" cy="560832"/>
          </a:xfrm>
          <a:prstGeom prst="rect">
            <a:avLst/>
          </a:prstGeom>
          <a:blipFill>
            <a:blip r:embed="rId47"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85">
            <a:extLst>
              <a:ext uri="{FF2B5EF4-FFF2-40B4-BE49-F238E27FC236}">
                <a16:creationId xmlns:a16="http://schemas.microsoft.com/office/drawing/2014/main" id="{32A1A98A-CB75-6E03-082F-2322D3E7F4A4}"/>
              </a:ext>
            </a:extLst>
          </p:cNvPr>
          <p:cNvSpPr txBox="1"/>
          <p:nvPr/>
        </p:nvSpPr>
        <p:spPr>
          <a:xfrm>
            <a:off x="8055672" y="3974217"/>
            <a:ext cx="1269447"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1400" b="1" spc="5" dirty="0">
                <a:solidFill>
                  <a:srgbClr val="FFFFFF"/>
                </a:solidFill>
                <a:latin typeface="Noto Serif CJK JP"/>
                <a:cs typeface="Noto Serif CJK JP"/>
              </a:rPr>
              <a:t>voice control</a:t>
            </a:r>
          </a:p>
        </p:txBody>
      </p:sp>
      <p:sp>
        <p:nvSpPr>
          <p:cNvPr id="78" name="object 86">
            <a:extLst>
              <a:ext uri="{FF2B5EF4-FFF2-40B4-BE49-F238E27FC236}">
                <a16:creationId xmlns:a16="http://schemas.microsoft.com/office/drawing/2014/main" id="{A54C4A8B-CEEF-363C-1CA5-FE47025F7507}"/>
              </a:ext>
            </a:extLst>
          </p:cNvPr>
          <p:cNvSpPr/>
          <p:nvPr/>
        </p:nvSpPr>
        <p:spPr>
          <a:xfrm>
            <a:off x="9236660" y="3866203"/>
            <a:ext cx="1389887" cy="556260"/>
          </a:xfrm>
          <a:prstGeom prst="rect">
            <a:avLst/>
          </a:prstGeom>
          <a:blipFill>
            <a:blip r:embed="rId48"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9" name="object 87">
            <a:extLst>
              <a:ext uri="{FF2B5EF4-FFF2-40B4-BE49-F238E27FC236}">
                <a16:creationId xmlns:a16="http://schemas.microsoft.com/office/drawing/2014/main" id="{A3F6CAD1-47DF-535E-01B2-4281EA643679}"/>
              </a:ext>
            </a:extLst>
          </p:cNvPr>
          <p:cNvSpPr txBox="1"/>
          <p:nvPr/>
        </p:nvSpPr>
        <p:spPr>
          <a:xfrm>
            <a:off x="9476714" y="3985662"/>
            <a:ext cx="1055827"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1400" b="1" spc="5" dirty="0">
                <a:solidFill>
                  <a:srgbClr val="FFFFFF"/>
                </a:solidFill>
                <a:latin typeface="Noto Serif CJK JP"/>
                <a:cs typeface="Noto Serif CJK JP"/>
              </a:rPr>
              <a:t>neural device</a:t>
            </a:r>
            <a:endParaRPr sz="1400" dirty="0">
              <a:latin typeface="Noto Serif CJK JP"/>
              <a:cs typeface="Noto Serif CJK JP"/>
            </a:endParaRPr>
          </a:p>
        </p:txBody>
      </p:sp>
      <p:sp>
        <p:nvSpPr>
          <p:cNvPr id="80" name="object 88">
            <a:extLst>
              <a:ext uri="{FF2B5EF4-FFF2-40B4-BE49-F238E27FC236}">
                <a16:creationId xmlns:a16="http://schemas.microsoft.com/office/drawing/2014/main" id="{CC1BEB14-B392-6DE9-6B07-50D0969DBB7E}"/>
              </a:ext>
            </a:extLst>
          </p:cNvPr>
          <p:cNvSpPr/>
          <p:nvPr/>
        </p:nvSpPr>
        <p:spPr>
          <a:xfrm>
            <a:off x="9312860" y="2275147"/>
            <a:ext cx="1368552" cy="504444"/>
          </a:xfrm>
          <a:prstGeom prst="rect">
            <a:avLst/>
          </a:prstGeom>
          <a:blipFill>
            <a:blip r:embed="rId49"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1" name="object 89">
            <a:extLst>
              <a:ext uri="{FF2B5EF4-FFF2-40B4-BE49-F238E27FC236}">
                <a16:creationId xmlns:a16="http://schemas.microsoft.com/office/drawing/2014/main" id="{2C62CA26-2BA2-60C9-1EAB-2F0CEBD9111F}"/>
              </a:ext>
            </a:extLst>
          </p:cNvPr>
          <p:cNvSpPr txBox="1"/>
          <p:nvPr/>
        </p:nvSpPr>
        <p:spPr>
          <a:xfrm>
            <a:off x="9523181" y="2409617"/>
            <a:ext cx="1034714" cy="19749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US" sz="1200" b="1" spc="5" dirty="0">
                <a:solidFill>
                  <a:srgbClr val="FFFFFF"/>
                </a:solidFill>
                <a:latin typeface="Noto Serif CJK JP"/>
                <a:cs typeface="Noto Serif CJK JP"/>
              </a:rPr>
              <a:t>Advertisement</a:t>
            </a:r>
            <a:endParaRPr sz="1200" dirty="0">
              <a:latin typeface="Noto Serif CJK JP"/>
              <a:cs typeface="Noto Serif CJK JP"/>
            </a:endParaRPr>
          </a:p>
        </p:txBody>
      </p:sp>
    </p:spTree>
    <p:custDataLst>
      <p:tags r:id="rId1"/>
    </p:custDataLst>
    <p:extLst>
      <p:ext uri="{BB962C8B-B14F-4D97-AF65-F5344CB8AC3E}">
        <p14:creationId xmlns:p14="http://schemas.microsoft.com/office/powerpoint/2010/main" val="1843622413"/>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对话气泡: 椭圆形 171">
            <a:extLst>
              <a:ext uri="{FF2B5EF4-FFF2-40B4-BE49-F238E27FC236}">
                <a16:creationId xmlns:a16="http://schemas.microsoft.com/office/drawing/2014/main" id="{ABE9C5C6-637A-FBAC-493C-8F10699A5A49}"/>
              </a:ext>
            </a:extLst>
          </p:cNvPr>
          <p:cNvSpPr/>
          <p:nvPr/>
        </p:nvSpPr>
        <p:spPr>
          <a:xfrm>
            <a:off x="6897492" y="68239"/>
            <a:ext cx="3168611" cy="1154523"/>
          </a:xfrm>
          <a:prstGeom prst="wedgeEllipseCallout">
            <a:avLst>
              <a:gd name="adj1" fmla="val -25458"/>
              <a:gd name="adj2" fmla="val 8077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665918" y="276351"/>
              <a:ext cx="5172185" cy="584775"/>
            </a:xfrm>
            <a:prstGeom prst="rect">
              <a:avLst/>
            </a:prstGeom>
            <a:noFill/>
          </p:spPr>
          <p:txBody>
            <a:bodyPr wrap="none" rtlCol="0">
              <a:spAutoFit/>
            </a:bodyPr>
            <a:lstStyle/>
            <a:p>
              <a:pPr algn="ctr"/>
              <a:r>
                <a:rPr lang="en-US" altLang="zh-CN" sz="3200" b="1" dirty="0">
                  <a:solidFill>
                    <a:schemeClr val="bg1">
                      <a:lumMod val="85000"/>
                    </a:schemeClr>
                  </a:solidFill>
                  <a:latin typeface="Times New Roman" panose="02020603050405020304" pitchFamily="18" charset="0"/>
                  <a:cs typeface="Times New Roman" panose="02020603050405020304" pitchFamily="18" charset="0"/>
                  <a:sym typeface="+mn-lt"/>
                </a:rPr>
                <a:t>Major Metaverse companies</a:t>
              </a:r>
              <a:endParaRPr lang="zh-CN" altLang="en-US" sz="3200" b="1" dirty="0">
                <a:solidFill>
                  <a:schemeClr val="bg1">
                    <a:lumMod val="85000"/>
                  </a:schemeClr>
                </a:solidFill>
                <a:latin typeface="Times New Roman" panose="02020603050405020304" pitchFamily="18" charset="0"/>
                <a:cs typeface="Times New Roman" panose="02020603050405020304" pitchFamily="18" charset="0"/>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grpSp>
        <p:nvGrpSpPr>
          <p:cNvPr id="83" name="object 2">
            <a:extLst>
              <a:ext uri="{FF2B5EF4-FFF2-40B4-BE49-F238E27FC236}">
                <a16:creationId xmlns:a16="http://schemas.microsoft.com/office/drawing/2014/main" id="{A0803564-B3FB-7E83-0FFD-ABCAB8BE69D4}"/>
              </a:ext>
            </a:extLst>
          </p:cNvPr>
          <p:cNvGrpSpPr/>
          <p:nvPr/>
        </p:nvGrpSpPr>
        <p:grpSpPr>
          <a:xfrm>
            <a:off x="7989653" y="1426515"/>
            <a:ext cx="3003550" cy="2552700"/>
            <a:chOff x="8067675" y="1617979"/>
            <a:chExt cx="3003550" cy="2552700"/>
          </a:xfrm>
        </p:grpSpPr>
        <p:sp>
          <p:nvSpPr>
            <p:cNvPr id="168" name="object 3">
              <a:extLst>
                <a:ext uri="{FF2B5EF4-FFF2-40B4-BE49-F238E27FC236}">
                  <a16:creationId xmlns:a16="http://schemas.microsoft.com/office/drawing/2014/main" id="{0B1630E2-14F5-CA46-317C-1E053F519A15}"/>
                </a:ext>
              </a:extLst>
            </p:cNvPr>
            <p:cNvSpPr/>
            <p:nvPr/>
          </p:nvSpPr>
          <p:spPr>
            <a:xfrm>
              <a:off x="8067675" y="1617979"/>
              <a:ext cx="3003550" cy="2540000"/>
            </a:xfrm>
            <a:custGeom>
              <a:avLst/>
              <a:gdLst/>
              <a:ahLst/>
              <a:cxnLst/>
              <a:rect l="l" t="t" r="r" b="b"/>
              <a:pathLst>
                <a:path w="3003550" h="2540000">
                  <a:moveTo>
                    <a:pt x="3003550" y="393700"/>
                  </a:moveTo>
                  <a:lnTo>
                    <a:pt x="3002978" y="393700"/>
                  </a:lnTo>
                  <a:lnTo>
                    <a:pt x="3002267" y="381000"/>
                  </a:lnTo>
                  <a:lnTo>
                    <a:pt x="2998457" y="342900"/>
                  </a:lnTo>
                  <a:lnTo>
                    <a:pt x="2992221" y="304800"/>
                  </a:lnTo>
                  <a:lnTo>
                    <a:pt x="2989618" y="304800"/>
                  </a:lnTo>
                  <a:lnTo>
                    <a:pt x="2983649" y="279400"/>
                  </a:lnTo>
                  <a:lnTo>
                    <a:pt x="2976689" y="254000"/>
                  </a:lnTo>
                  <a:lnTo>
                    <a:pt x="2972854" y="254000"/>
                  </a:lnTo>
                  <a:lnTo>
                    <a:pt x="2965183" y="230797"/>
                  </a:lnTo>
                  <a:lnTo>
                    <a:pt x="2965183" y="393700"/>
                  </a:lnTo>
                  <a:lnTo>
                    <a:pt x="2965183" y="2120900"/>
                  </a:lnTo>
                  <a:lnTo>
                    <a:pt x="2964942" y="2120900"/>
                  </a:lnTo>
                  <a:lnTo>
                    <a:pt x="2964294" y="2133600"/>
                  </a:lnTo>
                  <a:lnTo>
                    <a:pt x="2962237" y="2159000"/>
                  </a:lnTo>
                  <a:lnTo>
                    <a:pt x="2960751" y="2171700"/>
                  </a:lnTo>
                  <a:lnTo>
                    <a:pt x="2959176" y="2171700"/>
                  </a:lnTo>
                  <a:lnTo>
                    <a:pt x="2955150" y="2197100"/>
                  </a:lnTo>
                  <a:lnTo>
                    <a:pt x="2952661" y="2209800"/>
                  </a:lnTo>
                  <a:lnTo>
                    <a:pt x="2950172" y="2209800"/>
                  </a:lnTo>
                  <a:lnTo>
                    <a:pt x="2947200" y="2222500"/>
                  </a:lnTo>
                  <a:lnTo>
                    <a:pt x="2947339" y="2222500"/>
                  </a:lnTo>
                  <a:lnTo>
                    <a:pt x="2944126" y="2235200"/>
                  </a:lnTo>
                  <a:lnTo>
                    <a:pt x="2944279" y="2235200"/>
                  </a:lnTo>
                  <a:lnTo>
                    <a:pt x="2940837" y="2247900"/>
                  </a:lnTo>
                  <a:lnTo>
                    <a:pt x="2937497" y="2247900"/>
                  </a:lnTo>
                  <a:lnTo>
                    <a:pt x="2933585" y="2260600"/>
                  </a:lnTo>
                  <a:lnTo>
                    <a:pt x="2933776" y="2260600"/>
                  </a:lnTo>
                  <a:lnTo>
                    <a:pt x="2929636" y="2273300"/>
                  </a:lnTo>
                  <a:lnTo>
                    <a:pt x="2929826" y="2273300"/>
                  </a:lnTo>
                  <a:lnTo>
                    <a:pt x="2925483" y="2286000"/>
                  </a:lnTo>
                  <a:lnTo>
                    <a:pt x="2925686" y="2273300"/>
                  </a:lnTo>
                  <a:lnTo>
                    <a:pt x="2921114" y="2286000"/>
                  </a:lnTo>
                  <a:lnTo>
                    <a:pt x="2921330" y="2286000"/>
                  </a:lnTo>
                  <a:lnTo>
                    <a:pt x="2916542" y="2298700"/>
                  </a:lnTo>
                  <a:lnTo>
                    <a:pt x="2916758" y="2298700"/>
                  </a:lnTo>
                  <a:lnTo>
                    <a:pt x="2911767" y="2311400"/>
                  </a:lnTo>
                  <a:lnTo>
                    <a:pt x="2907030" y="2311400"/>
                  </a:lnTo>
                  <a:lnTo>
                    <a:pt x="2901632" y="2324100"/>
                  </a:lnTo>
                  <a:lnTo>
                    <a:pt x="2901873" y="2324100"/>
                  </a:lnTo>
                  <a:lnTo>
                    <a:pt x="2896273" y="2336800"/>
                  </a:lnTo>
                  <a:lnTo>
                    <a:pt x="2896527" y="2324100"/>
                  </a:lnTo>
                  <a:lnTo>
                    <a:pt x="2890723" y="2336800"/>
                  </a:lnTo>
                  <a:lnTo>
                    <a:pt x="2890990" y="2336800"/>
                  </a:lnTo>
                  <a:lnTo>
                    <a:pt x="2884982" y="2349500"/>
                  </a:lnTo>
                  <a:lnTo>
                    <a:pt x="2879344" y="2349500"/>
                  </a:lnTo>
                  <a:lnTo>
                    <a:pt x="2872968" y="2362200"/>
                  </a:lnTo>
                  <a:lnTo>
                    <a:pt x="2873260" y="2362200"/>
                  </a:lnTo>
                  <a:lnTo>
                    <a:pt x="2866694" y="2374900"/>
                  </a:lnTo>
                  <a:lnTo>
                    <a:pt x="2860548" y="2374900"/>
                  </a:lnTo>
                  <a:lnTo>
                    <a:pt x="2853626" y="2387600"/>
                  </a:lnTo>
                  <a:lnTo>
                    <a:pt x="2847162" y="2387600"/>
                  </a:lnTo>
                  <a:lnTo>
                    <a:pt x="2839897" y="2400300"/>
                  </a:lnTo>
                  <a:lnTo>
                    <a:pt x="2833128" y="2400300"/>
                  </a:lnTo>
                  <a:lnTo>
                    <a:pt x="2825521" y="2413000"/>
                  </a:lnTo>
                  <a:lnTo>
                    <a:pt x="2818460" y="2413000"/>
                  </a:lnTo>
                  <a:lnTo>
                    <a:pt x="2810535" y="2425700"/>
                  </a:lnTo>
                  <a:lnTo>
                    <a:pt x="2803182" y="2425700"/>
                  </a:lnTo>
                  <a:lnTo>
                    <a:pt x="2794952" y="2438400"/>
                  </a:lnTo>
                  <a:lnTo>
                    <a:pt x="2787332" y="2438400"/>
                  </a:lnTo>
                  <a:lnTo>
                    <a:pt x="2778810" y="2451100"/>
                  </a:lnTo>
                  <a:lnTo>
                    <a:pt x="2762529" y="2451100"/>
                  </a:lnTo>
                  <a:lnTo>
                    <a:pt x="2753601" y="2463800"/>
                  </a:lnTo>
                  <a:lnTo>
                    <a:pt x="2736570" y="2463800"/>
                  </a:lnTo>
                  <a:lnTo>
                    <a:pt x="2727261" y="2476500"/>
                  </a:lnTo>
                  <a:lnTo>
                    <a:pt x="2709545" y="2476500"/>
                  </a:lnTo>
                  <a:lnTo>
                    <a:pt x="2699880" y="2489200"/>
                  </a:lnTo>
                  <a:lnTo>
                    <a:pt x="2672003" y="2489200"/>
                  </a:lnTo>
                  <a:lnTo>
                    <a:pt x="2661907" y="2501900"/>
                  </a:lnTo>
                  <a:lnTo>
                    <a:pt x="2592425" y="2501900"/>
                  </a:lnTo>
                  <a:lnTo>
                    <a:pt x="2581643" y="2514600"/>
                  </a:lnTo>
                  <a:lnTo>
                    <a:pt x="421906" y="2514600"/>
                  </a:lnTo>
                  <a:lnTo>
                    <a:pt x="411124" y="2501900"/>
                  </a:lnTo>
                  <a:lnTo>
                    <a:pt x="341642" y="2501900"/>
                  </a:lnTo>
                  <a:lnTo>
                    <a:pt x="331546" y="2489200"/>
                  </a:lnTo>
                  <a:lnTo>
                    <a:pt x="303669" y="2489200"/>
                  </a:lnTo>
                  <a:lnTo>
                    <a:pt x="294005" y="2476500"/>
                  </a:lnTo>
                  <a:lnTo>
                    <a:pt x="276288" y="2476500"/>
                  </a:lnTo>
                  <a:lnTo>
                    <a:pt x="266979" y="2463800"/>
                  </a:lnTo>
                  <a:lnTo>
                    <a:pt x="249948" y="2463800"/>
                  </a:lnTo>
                  <a:lnTo>
                    <a:pt x="241020" y="2451100"/>
                  </a:lnTo>
                  <a:lnTo>
                    <a:pt x="224739" y="2451100"/>
                  </a:lnTo>
                  <a:lnTo>
                    <a:pt x="216217" y="2438400"/>
                  </a:lnTo>
                  <a:lnTo>
                    <a:pt x="208597" y="2438400"/>
                  </a:lnTo>
                  <a:lnTo>
                    <a:pt x="200367" y="2425700"/>
                  </a:lnTo>
                  <a:lnTo>
                    <a:pt x="193014" y="2425700"/>
                  </a:lnTo>
                  <a:lnTo>
                    <a:pt x="185089" y="2413000"/>
                  </a:lnTo>
                  <a:lnTo>
                    <a:pt x="178028" y="2413000"/>
                  </a:lnTo>
                  <a:lnTo>
                    <a:pt x="170421" y="2400300"/>
                  </a:lnTo>
                  <a:lnTo>
                    <a:pt x="163652" y="2400300"/>
                  </a:lnTo>
                  <a:lnTo>
                    <a:pt x="156387" y="2387600"/>
                  </a:lnTo>
                  <a:lnTo>
                    <a:pt x="149923" y="2387600"/>
                  </a:lnTo>
                  <a:lnTo>
                    <a:pt x="143002" y="2374900"/>
                  </a:lnTo>
                  <a:lnTo>
                    <a:pt x="136855" y="2374900"/>
                  </a:lnTo>
                  <a:lnTo>
                    <a:pt x="130289" y="2362200"/>
                  </a:lnTo>
                  <a:lnTo>
                    <a:pt x="130581" y="2362200"/>
                  </a:lnTo>
                  <a:lnTo>
                    <a:pt x="124206" y="2349500"/>
                  </a:lnTo>
                  <a:lnTo>
                    <a:pt x="118567" y="2349500"/>
                  </a:lnTo>
                  <a:lnTo>
                    <a:pt x="112560" y="2336800"/>
                  </a:lnTo>
                  <a:lnTo>
                    <a:pt x="112826" y="2336800"/>
                  </a:lnTo>
                  <a:lnTo>
                    <a:pt x="107022" y="2324100"/>
                  </a:lnTo>
                  <a:lnTo>
                    <a:pt x="107276" y="2336800"/>
                  </a:lnTo>
                  <a:lnTo>
                    <a:pt x="101676" y="2324100"/>
                  </a:lnTo>
                  <a:lnTo>
                    <a:pt x="101917" y="2324100"/>
                  </a:lnTo>
                  <a:lnTo>
                    <a:pt x="96507" y="2311400"/>
                  </a:lnTo>
                  <a:lnTo>
                    <a:pt x="91782" y="2311400"/>
                  </a:lnTo>
                  <a:lnTo>
                    <a:pt x="86791" y="2298700"/>
                  </a:lnTo>
                  <a:lnTo>
                    <a:pt x="87007" y="2298700"/>
                  </a:lnTo>
                  <a:lnTo>
                    <a:pt x="82219" y="2286000"/>
                  </a:lnTo>
                  <a:lnTo>
                    <a:pt x="82435" y="2286000"/>
                  </a:lnTo>
                  <a:lnTo>
                    <a:pt x="77863" y="2273300"/>
                  </a:lnTo>
                  <a:lnTo>
                    <a:pt x="78066" y="2286000"/>
                  </a:lnTo>
                  <a:lnTo>
                    <a:pt x="73723" y="2273300"/>
                  </a:lnTo>
                  <a:lnTo>
                    <a:pt x="73914" y="2273300"/>
                  </a:lnTo>
                  <a:lnTo>
                    <a:pt x="69773" y="2260600"/>
                  </a:lnTo>
                  <a:lnTo>
                    <a:pt x="69964" y="2260600"/>
                  </a:lnTo>
                  <a:lnTo>
                    <a:pt x="66052" y="2247900"/>
                  </a:lnTo>
                  <a:lnTo>
                    <a:pt x="62712" y="2247900"/>
                  </a:lnTo>
                  <a:lnTo>
                    <a:pt x="59270" y="2235200"/>
                  </a:lnTo>
                  <a:lnTo>
                    <a:pt x="59423" y="2235200"/>
                  </a:lnTo>
                  <a:lnTo>
                    <a:pt x="56210" y="2222500"/>
                  </a:lnTo>
                  <a:lnTo>
                    <a:pt x="56349" y="2222500"/>
                  </a:lnTo>
                  <a:lnTo>
                    <a:pt x="53378" y="2209800"/>
                  </a:lnTo>
                  <a:lnTo>
                    <a:pt x="50888" y="2209800"/>
                  </a:lnTo>
                  <a:lnTo>
                    <a:pt x="48501" y="2197100"/>
                  </a:lnTo>
                  <a:lnTo>
                    <a:pt x="44373" y="2171700"/>
                  </a:lnTo>
                  <a:lnTo>
                    <a:pt x="42799" y="2171700"/>
                  </a:lnTo>
                  <a:lnTo>
                    <a:pt x="40208" y="2146300"/>
                  </a:lnTo>
                  <a:lnTo>
                    <a:pt x="38608" y="2120900"/>
                  </a:lnTo>
                  <a:lnTo>
                    <a:pt x="38430" y="2120900"/>
                  </a:lnTo>
                  <a:lnTo>
                    <a:pt x="38430" y="393700"/>
                  </a:lnTo>
                  <a:lnTo>
                    <a:pt x="38608" y="393700"/>
                  </a:lnTo>
                  <a:lnTo>
                    <a:pt x="39255" y="381000"/>
                  </a:lnTo>
                  <a:lnTo>
                    <a:pt x="41313" y="355600"/>
                  </a:lnTo>
                  <a:lnTo>
                    <a:pt x="42799" y="342900"/>
                  </a:lnTo>
                  <a:lnTo>
                    <a:pt x="42722" y="355600"/>
                  </a:lnTo>
                  <a:lnTo>
                    <a:pt x="44462" y="342900"/>
                  </a:lnTo>
                  <a:lnTo>
                    <a:pt x="48399" y="317500"/>
                  </a:lnTo>
                  <a:lnTo>
                    <a:pt x="50888" y="304800"/>
                  </a:lnTo>
                  <a:lnTo>
                    <a:pt x="53378" y="304800"/>
                  </a:lnTo>
                  <a:lnTo>
                    <a:pt x="56349" y="292100"/>
                  </a:lnTo>
                  <a:lnTo>
                    <a:pt x="56210" y="292100"/>
                  </a:lnTo>
                  <a:lnTo>
                    <a:pt x="59423" y="279400"/>
                  </a:lnTo>
                  <a:lnTo>
                    <a:pt x="59270" y="279400"/>
                  </a:lnTo>
                  <a:lnTo>
                    <a:pt x="62712" y="266700"/>
                  </a:lnTo>
                  <a:lnTo>
                    <a:pt x="66052" y="266700"/>
                  </a:lnTo>
                  <a:lnTo>
                    <a:pt x="69964" y="254000"/>
                  </a:lnTo>
                  <a:lnTo>
                    <a:pt x="69773" y="254000"/>
                  </a:lnTo>
                  <a:lnTo>
                    <a:pt x="73914" y="241300"/>
                  </a:lnTo>
                  <a:lnTo>
                    <a:pt x="77863" y="241300"/>
                  </a:lnTo>
                  <a:lnTo>
                    <a:pt x="82435" y="228600"/>
                  </a:lnTo>
                  <a:lnTo>
                    <a:pt x="82219" y="228600"/>
                  </a:lnTo>
                  <a:lnTo>
                    <a:pt x="87007" y="215900"/>
                  </a:lnTo>
                  <a:lnTo>
                    <a:pt x="86791" y="215900"/>
                  </a:lnTo>
                  <a:lnTo>
                    <a:pt x="91782" y="203200"/>
                  </a:lnTo>
                  <a:lnTo>
                    <a:pt x="91554" y="215900"/>
                  </a:lnTo>
                  <a:lnTo>
                    <a:pt x="96748" y="203200"/>
                  </a:lnTo>
                  <a:lnTo>
                    <a:pt x="96507" y="203200"/>
                  </a:lnTo>
                  <a:lnTo>
                    <a:pt x="101917" y="190500"/>
                  </a:lnTo>
                  <a:lnTo>
                    <a:pt x="107022" y="190500"/>
                  </a:lnTo>
                  <a:lnTo>
                    <a:pt x="112826" y="177800"/>
                  </a:lnTo>
                  <a:lnTo>
                    <a:pt x="112560" y="177800"/>
                  </a:lnTo>
                  <a:lnTo>
                    <a:pt x="118567" y="165100"/>
                  </a:lnTo>
                  <a:lnTo>
                    <a:pt x="124206" y="165100"/>
                  </a:lnTo>
                  <a:lnTo>
                    <a:pt x="130581" y="152400"/>
                  </a:lnTo>
                  <a:lnTo>
                    <a:pt x="130289" y="152400"/>
                  </a:lnTo>
                  <a:lnTo>
                    <a:pt x="136855" y="139700"/>
                  </a:lnTo>
                  <a:lnTo>
                    <a:pt x="136563" y="152400"/>
                  </a:lnTo>
                  <a:lnTo>
                    <a:pt x="143306" y="139700"/>
                  </a:lnTo>
                  <a:lnTo>
                    <a:pt x="143002" y="139700"/>
                  </a:lnTo>
                  <a:lnTo>
                    <a:pt x="149923" y="127000"/>
                  </a:lnTo>
                  <a:lnTo>
                    <a:pt x="156387" y="127000"/>
                  </a:lnTo>
                  <a:lnTo>
                    <a:pt x="163652" y="114300"/>
                  </a:lnTo>
                  <a:lnTo>
                    <a:pt x="170421" y="114300"/>
                  </a:lnTo>
                  <a:lnTo>
                    <a:pt x="178028" y="101600"/>
                  </a:lnTo>
                  <a:lnTo>
                    <a:pt x="185089" y="101600"/>
                  </a:lnTo>
                  <a:lnTo>
                    <a:pt x="193014" y="88900"/>
                  </a:lnTo>
                  <a:lnTo>
                    <a:pt x="200367" y="88900"/>
                  </a:lnTo>
                  <a:lnTo>
                    <a:pt x="208597" y="76200"/>
                  </a:lnTo>
                  <a:lnTo>
                    <a:pt x="224345" y="76200"/>
                  </a:lnTo>
                  <a:lnTo>
                    <a:pt x="233006" y="63500"/>
                  </a:lnTo>
                  <a:lnTo>
                    <a:pt x="241020" y="63500"/>
                  </a:lnTo>
                  <a:lnTo>
                    <a:pt x="249948" y="50800"/>
                  </a:lnTo>
                  <a:lnTo>
                    <a:pt x="266979" y="50800"/>
                  </a:lnTo>
                  <a:lnTo>
                    <a:pt x="276288" y="38100"/>
                  </a:lnTo>
                  <a:lnTo>
                    <a:pt x="294005" y="38100"/>
                  </a:lnTo>
                  <a:lnTo>
                    <a:pt x="303669" y="25400"/>
                  </a:lnTo>
                  <a:lnTo>
                    <a:pt x="331546" y="25400"/>
                  </a:lnTo>
                  <a:lnTo>
                    <a:pt x="341642" y="12700"/>
                  </a:lnTo>
                  <a:lnTo>
                    <a:pt x="341185" y="25400"/>
                  </a:lnTo>
                  <a:lnTo>
                    <a:pt x="351383" y="12700"/>
                  </a:lnTo>
                  <a:lnTo>
                    <a:pt x="2652166" y="12700"/>
                  </a:lnTo>
                  <a:lnTo>
                    <a:pt x="2662364" y="25400"/>
                  </a:lnTo>
                  <a:lnTo>
                    <a:pt x="2661907" y="12700"/>
                  </a:lnTo>
                  <a:lnTo>
                    <a:pt x="2672003" y="25400"/>
                  </a:lnTo>
                  <a:lnTo>
                    <a:pt x="2699880" y="25400"/>
                  </a:lnTo>
                  <a:lnTo>
                    <a:pt x="2709545" y="38100"/>
                  </a:lnTo>
                  <a:lnTo>
                    <a:pt x="2727261" y="38100"/>
                  </a:lnTo>
                  <a:lnTo>
                    <a:pt x="2736570" y="50800"/>
                  </a:lnTo>
                  <a:lnTo>
                    <a:pt x="2753601" y="50800"/>
                  </a:lnTo>
                  <a:lnTo>
                    <a:pt x="2762529" y="63500"/>
                  </a:lnTo>
                  <a:lnTo>
                    <a:pt x="2770543" y="63500"/>
                  </a:lnTo>
                  <a:lnTo>
                    <a:pt x="2779204" y="76200"/>
                  </a:lnTo>
                  <a:lnTo>
                    <a:pt x="2794952" y="76200"/>
                  </a:lnTo>
                  <a:lnTo>
                    <a:pt x="2803182" y="88900"/>
                  </a:lnTo>
                  <a:lnTo>
                    <a:pt x="2810535" y="88900"/>
                  </a:lnTo>
                  <a:lnTo>
                    <a:pt x="2818460" y="101600"/>
                  </a:lnTo>
                  <a:lnTo>
                    <a:pt x="2825521" y="101600"/>
                  </a:lnTo>
                  <a:lnTo>
                    <a:pt x="2833128" y="114300"/>
                  </a:lnTo>
                  <a:lnTo>
                    <a:pt x="2839897" y="114300"/>
                  </a:lnTo>
                  <a:lnTo>
                    <a:pt x="2847162" y="127000"/>
                  </a:lnTo>
                  <a:lnTo>
                    <a:pt x="2853626" y="127000"/>
                  </a:lnTo>
                  <a:lnTo>
                    <a:pt x="2860548" y="139700"/>
                  </a:lnTo>
                  <a:lnTo>
                    <a:pt x="2860243" y="139700"/>
                  </a:lnTo>
                  <a:lnTo>
                    <a:pt x="2866987" y="152400"/>
                  </a:lnTo>
                  <a:lnTo>
                    <a:pt x="2866694" y="139700"/>
                  </a:lnTo>
                  <a:lnTo>
                    <a:pt x="2873260" y="152400"/>
                  </a:lnTo>
                  <a:lnTo>
                    <a:pt x="2872968" y="152400"/>
                  </a:lnTo>
                  <a:lnTo>
                    <a:pt x="2879344" y="165100"/>
                  </a:lnTo>
                  <a:lnTo>
                    <a:pt x="2884982" y="165100"/>
                  </a:lnTo>
                  <a:lnTo>
                    <a:pt x="2890990" y="177800"/>
                  </a:lnTo>
                  <a:lnTo>
                    <a:pt x="2890723" y="177800"/>
                  </a:lnTo>
                  <a:lnTo>
                    <a:pt x="2896527" y="190500"/>
                  </a:lnTo>
                  <a:lnTo>
                    <a:pt x="2901632" y="190500"/>
                  </a:lnTo>
                  <a:lnTo>
                    <a:pt x="2907030" y="203200"/>
                  </a:lnTo>
                  <a:lnTo>
                    <a:pt x="2906801" y="203200"/>
                  </a:lnTo>
                  <a:lnTo>
                    <a:pt x="2911995" y="215900"/>
                  </a:lnTo>
                  <a:lnTo>
                    <a:pt x="2911767" y="203200"/>
                  </a:lnTo>
                  <a:lnTo>
                    <a:pt x="2916758" y="215900"/>
                  </a:lnTo>
                  <a:lnTo>
                    <a:pt x="2916542" y="215900"/>
                  </a:lnTo>
                  <a:lnTo>
                    <a:pt x="2921330" y="228600"/>
                  </a:lnTo>
                  <a:lnTo>
                    <a:pt x="2921114" y="228600"/>
                  </a:lnTo>
                  <a:lnTo>
                    <a:pt x="2925686" y="241300"/>
                  </a:lnTo>
                  <a:lnTo>
                    <a:pt x="2929636" y="241300"/>
                  </a:lnTo>
                  <a:lnTo>
                    <a:pt x="2933776" y="254000"/>
                  </a:lnTo>
                  <a:lnTo>
                    <a:pt x="2933585" y="254000"/>
                  </a:lnTo>
                  <a:lnTo>
                    <a:pt x="2937497" y="266700"/>
                  </a:lnTo>
                  <a:lnTo>
                    <a:pt x="2940837" y="266700"/>
                  </a:lnTo>
                  <a:lnTo>
                    <a:pt x="2944279" y="279400"/>
                  </a:lnTo>
                  <a:lnTo>
                    <a:pt x="2944126" y="279400"/>
                  </a:lnTo>
                  <a:lnTo>
                    <a:pt x="2947339" y="292100"/>
                  </a:lnTo>
                  <a:lnTo>
                    <a:pt x="2947200" y="292100"/>
                  </a:lnTo>
                  <a:lnTo>
                    <a:pt x="2950172" y="304800"/>
                  </a:lnTo>
                  <a:lnTo>
                    <a:pt x="2952661" y="304800"/>
                  </a:lnTo>
                  <a:lnTo>
                    <a:pt x="2955048" y="317500"/>
                  </a:lnTo>
                  <a:lnTo>
                    <a:pt x="2959176" y="342900"/>
                  </a:lnTo>
                  <a:lnTo>
                    <a:pt x="2960827" y="355600"/>
                  </a:lnTo>
                  <a:lnTo>
                    <a:pt x="2960751" y="342900"/>
                  </a:lnTo>
                  <a:lnTo>
                    <a:pt x="2963341" y="368300"/>
                  </a:lnTo>
                  <a:lnTo>
                    <a:pt x="2964942" y="393700"/>
                  </a:lnTo>
                  <a:lnTo>
                    <a:pt x="2965183" y="393700"/>
                  </a:lnTo>
                  <a:lnTo>
                    <a:pt x="2965183" y="230797"/>
                  </a:lnTo>
                  <a:lnTo>
                    <a:pt x="2964459" y="228600"/>
                  </a:lnTo>
                  <a:lnTo>
                    <a:pt x="2955137" y="203200"/>
                  </a:lnTo>
                  <a:lnTo>
                    <a:pt x="2950133" y="203200"/>
                  </a:lnTo>
                  <a:lnTo>
                    <a:pt x="2939478" y="177800"/>
                  </a:lnTo>
                  <a:lnTo>
                    <a:pt x="2933827" y="177800"/>
                  </a:lnTo>
                  <a:lnTo>
                    <a:pt x="2927972" y="165100"/>
                  </a:lnTo>
                  <a:lnTo>
                    <a:pt x="2915628" y="139700"/>
                  </a:lnTo>
                  <a:lnTo>
                    <a:pt x="2909163" y="139700"/>
                  </a:lnTo>
                  <a:lnTo>
                    <a:pt x="2902496" y="127000"/>
                  </a:lnTo>
                  <a:lnTo>
                    <a:pt x="2895638" y="127000"/>
                  </a:lnTo>
                  <a:lnTo>
                    <a:pt x="2881363" y="101600"/>
                  </a:lnTo>
                  <a:lnTo>
                    <a:pt x="2873946" y="101600"/>
                  </a:lnTo>
                  <a:lnTo>
                    <a:pt x="2866352" y="88900"/>
                  </a:lnTo>
                  <a:lnTo>
                    <a:pt x="2858579" y="88900"/>
                  </a:lnTo>
                  <a:lnTo>
                    <a:pt x="2842526" y="63500"/>
                  </a:lnTo>
                  <a:lnTo>
                    <a:pt x="2834259" y="63500"/>
                  </a:lnTo>
                  <a:lnTo>
                    <a:pt x="2825813" y="50800"/>
                  </a:lnTo>
                  <a:lnTo>
                    <a:pt x="2817215" y="50800"/>
                  </a:lnTo>
                  <a:lnTo>
                    <a:pt x="2808465" y="38100"/>
                  </a:lnTo>
                  <a:lnTo>
                    <a:pt x="2790520" y="38100"/>
                  </a:lnTo>
                  <a:lnTo>
                    <a:pt x="2781325" y="25400"/>
                  </a:lnTo>
                  <a:lnTo>
                    <a:pt x="2771991" y="25400"/>
                  </a:lnTo>
                  <a:lnTo>
                    <a:pt x="2762516" y="12700"/>
                  </a:lnTo>
                  <a:lnTo>
                    <a:pt x="2743162" y="12700"/>
                  </a:lnTo>
                  <a:lnTo>
                    <a:pt x="2733294" y="0"/>
                  </a:lnTo>
                  <a:lnTo>
                    <a:pt x="270256" y="0"/>
                  </a:lnTo>
                  <a:lnTo>
                    <a:pt x="260388" y="12700"/>
                  </a:lnTo>
                  <a:lnTo>
                    <a:pt x="241033" y="12700"/>
                  </a:lnTo>
                  <a:lnTo>
                    <a:pt x="231559" y="25400"/>
                  </a:lnTo>
                  <a:lnTo>
                    <a:pt x="222224" y="25400"/>
                  </a:lnTo>
                  <a:lnTo>
                    <a:pt x="213029" y="38100"/>
                  </a:lnTo>
                  <a:lnTo>
                    <a:pt x="195084" y="38100"/>
                  </a:lnTo>
                  <a:lnTo>
                    <a:pt x="186334" y="50800"/>
                  </a:lnTo>
                  <a:lnTo>
                    <a:pt x="177736" y="50800"/>
                  </a:lnTo>
                  <a:lnTo>
                    <a:pt x="169291" y="63500"/>
                  </a:lnTo>
                  <a:lnTo>
                    <a:pt x="161023" y="63500"/>
                  </a:lnTo>
                  <a:lnTo>
                    <a:pt x="144970" y="88900"/>
                  </a:lnTo>
                  <a:lnTo>
                    <a:pt x="137198" y="88900"/>
                  </a:lnTo>
                  <a:lnTo>
                    <a:pt x="129603" y="101600"/>
                  </a:lnTo>
                  <a:lnTo>
                    <a:pt x="122186" y="101600"/>
                  </a:lnTo>
                  <a:lnTo>
                    <a:pt x="107911" y="127000"/>
                  </a:lnTo>
                  <a:lnTo>
                    <a:pt x="101053" y="127000"/>
                  </a:lnTo>
                  <a:lnTo>
                    <a:pt x="94386" y="139700"/>
                  </a:lnTo>
                  <a:lnTo>
                    <a:pt x="87922" y="139700"/>
                  </a:lnTo>
                  <a:lnTo>
                    <a:pt x="81648" y="152400"/>
                  </a:lnTo>
                  <a:lnTo>
                    <a:pt x="69723" y="177800"/>
                  </a:lnTo>
                  <a:lnTo>
                    <a:pt x="64071" y="177800"/>
                  </a:lnTo>
                  <a:lnTo>
                    <a:pt x="53416" y="203200"/>
                  </a:lnTo>
                  <a:lnTo>
                    <a:pt x="48412" y="203200"/>
                  </a:lnTo>
                  <a:lnTo>
                    <a:pt x="39090" y="228600"/>
                  </a:lnTo>
                  <a:lnTo>
                    <a:pt x="30695" y="254000"/>
                  </a:lnTo>
                  <a:lnTo>
                    <a:pt x="26860" y="254000"/>
                  </a:lnTo>
                  <a:lnTo>
                    <a:pt x="19900" y="279400"/>
                  </a:lnTo>
                  <a:lnTo>
                    <a:pt x="13931" y="304800"/>
                  </a:lnTo>
                  <a:lnTo>
                    <a:pt x="11328" y="304800"/>
                  </a:lnTo>
                  <a:lnTo>
                    <a:pt x="5092" y="342900"/>
                  </a:lnTo>
                  <a:lnTo>
                    <a:pt x="1282" y="381000"/>
                  </a:lnTo>
                  <a:lnTo>
                    <a:pt x="571" y="393700"/>
                  </a:lnTo>
                  <a:lnTo>
                    <a:pt x="0" y="393700"/>
                  </a:lnTo>
                  <a:lnTo>
                    <a:pt x="0" y="2120912"/>
                  </a:lnTo>
                  <a:lnTo>
                    <a:pt x="571" y="2120912"/>
                  </a:lnTo>
                  <a:lnTo>
                    <a:pt x="3556" y="2159000"/>
                  </a:lnTo>
                  <a:lnTo>
                    <a:pt x="8991" y="2197100"/>
                  </a:lnTo>
                  <a:lnTo>
                    <a:pt x="11328" y="2209800"/>
                  </a:lnTo>
                  <a:lnTo>
                    <a:pt x="13931" y="2209800"/>
                  </a:lnTo>
                  <a:lnTo>
                    <a:pt x="19900" y="2235200"/>
                  </a:lnTo>
                  <a:lnTo>
                    <a:pt x="26860" y="2260600"/>
                  </a:lnTo>
                  <a:lnTo>
                    <a:pt x="30695" y="2260600"/>
                  </a:lnTo>
                  <a:lnTo>
                    <a:pt x="39090" y="2286000"/>
                  </a:lnTo>
                  <a:lnTo>
                    <a:pt x="48412" y="2311400"/>
                  </a:lnTo>
                  <a:lnTo>
                    <a:pt x="53416" y="2311400"/>
                  </a:lnTo>
                  <a:lnTo>
                    <a:pt x="64071" y="2336800"/>
                  </a:lnTo>
                  <a:lnTo>
                    <a:pt x="69723" y="2336800"/>
                  </a:lnTo>
                  <a:lnTo>
                    <a:pt x="75577" y="2349500"/>
                  </a:lnTo>
                  <a:lnTo>
                    <a:pt x="87922" y="2374900"/>
                  </a:lnTo>
                  <a:lnTo>
                    <a:pt x="94386" y="2374900"/>
                  </a:lnTo>
                  <a:lnTo>
                    <a:pt x="107911" y="2400300"/>
                  </a:lnTo>
                  <a:lnTo>
                    <a:pt x="114960" y="2400300"/>
                  </a:lnTo>
                  <a:lnTo>
                    <a:pt x="122186" y="2413000"/>
                  </a:lnTo>
                  <a:lnTo>
                    <a:pt x="129603" y="2413000"/>
                  </a:lnTo>
                  <a:lnTo>
                    <a:pt x="137198" y="2425700"/>
                  </a:lnTo>
                  <a:lnTo>
                    <a:pt x="144970" y="2425700"/>
                  </a:lnTo>
                  <a:lnTo>
                    <a:pt x="161023" y="2451100"/>
                  </a:lnTo>
                  <a:lnTo>
                    <a:pt x="169291" y="2451100"/>
                  </a:lnTo>
                  <a:lnTo>
                    <a:pt x="177736" y="2463800"/>
                  </a:lnTo>
                  <a:lnTo>
                    <a:pt x="186334" y="2463800"/>
                  </a:lnTo>
                  <a:lnTo>
                    <a:pt x="195084" y="2476500"/>
                  </a:lnTo>
                  <a:lnTo>
                    <a:pt x="203987" y="2476500"/>
                  </a:lnTo>
                  <a:lnTo>
                    <a:pt x="213029" y="2489200"/>
                  </a:lnTo>
                  <a:lnTo>
                    <a:pt x="231559" y="2489200"/>
                  </a:lnTo>
                  <a:lnTo>
                    <a:pt x="241033" y="2501900"/>
                  </a:lnTo>
                  <a:lnTo>
                    <a:pt x="260388" y="2501900"/>
                  </a:lnTo>
                  <a:lnTo>
                    <a:pt x="270256" y="2514600"/>
                  </a:lnTo>
                  <a:lnTo>
                    <a:pt x="290347" y="2514600"/>
                  </a:lnTo>
                  <a:lnTo>
                    <a:pt x="300583" y="2527300"/>
                  </a:lnTo>
                  <a:lnTo>
                    <a:pt x="331927" y="2527300"/>
                  </a:lnTo>
                  <a:lnTo>
                    <a:pt x="342582" y="2540000"/>
                  </a:lnTo>
                  <a:lnTo>
                    <a:pt x="2660967" y="2540000"/>
                  </a:lnTo>
                  <a:lnTo>
                    <a:pt x="2671622" y="2527300"/>
                  </a:lnTo>
                  <a:lnTo>
                    <a:pt x="2702966" y="2527300"/>
                  </a:lnTo>
                  <a:lnTo>
                    <a:pt x="2713202" y="2514600"/>
                  </a:lnTo>
                  <a:lnTo>
                    <a:pt x="2733294" y="2514600"/>
                  </a:lnTo>
                  <a:lnTo>
                    <a:pt x="2743162" y="2501900"/>
                  </a:lnTo>
                  <a:lnTo>
                    <a:pt x="2762516" y="2501900"/>
                  </a:lnTo>
                  <a:lnTo>
                    <a:pt x="2771991" y="2489200"/>
                  </a:lnTo>
                  <a:lnTo>
                    <a:pt x="2790520" y="2489200"/>
                  </a:lnTo>
                  <a:lnTo>
                    <a:pt x="2799562" y="2476500"/>
                  </a:lnTo>
                  <a:lnTo>
                    <a:pt x="2808465" y="2476500"/>
                  </a:lnTo>
                  <a:lnTo>
                    <a:pt x="2817215" y="2463800"/>
                  </a:lnTo>
                  <a:lnTo>
                    <a:pt x="2825813" y="2463800"/>
                  </a:lnTo>
                  <a:lnTo>
                    <a:pt x="2834259" y="2451100"/>
                  </a:lnTo>
                  <a:lnTo>
                    <a:pt x="2842526" y="2451100"/>
                  </a:lnTo>
                  <a:lnTo>
                    <a:pt x="2858579" y="2425700"/>
                  </a:lnTo>
                  <a:lnTo>
                    <a:pt x="2866352" y="2425700"/>
                  </a:lnTo>
                  <a:lnTo>
                    <a:pt x="2873946" y="2413000"/>
                  </a:lnTo>
                  <a:lnTo>
                    <a:pt x="2881363" y="2413000"/>
                  </a:lnTo>
                  <a:lnTo>
                    <a:pt x="2888589" y="2400300"/>
                  </a:lnTo>
                  <a:lnTo>
                    <a:pt x="2895638" y="2400300"/>
                  </a:lnTo>
                  <a:lnTo>
                    <a:pt x="2909163" y="2374900"/>
                  </a:lnTo>
                  <a:lnTo>
                    <a:pt x="2915628" y="2374900"/>
                  </a:lnTo>
                  <a:lnTo>
                    <a:pt x="2921901" y="2362200"/>
                  </a:lnTo>
                  <a:lnTo>
                    <a:pt x="2933827" y="2336800"/>
                  </a:lnTo>
                  <a:lnTo>
                    <a:pt x="2939478" y="2336800"/>
                  </a:lnTo>
                  <a:lnTo>
                    <a:pt x="2950133" y="2311400"/>
                  </a:lnTo>
                  <a:lnTo>
                    <a:pt x="2955137" y="2311400"/>
                  </a:lnTo>
                  <a:lnTo>
                    <a:pt x="2964459" y="2286000"/>
                  </a:lnTo>
                  <a:lnTo>
                    <a:pt x="2972854" y="2260600"/>
                  </a:lnTo>
                  <a:lnTo>
                    <a:pt x="2976689" y="2260600"/>
                  </a:lnTo>
                  <a:lnTo>
                    <a:pt x="2983649" y="2235200"/>
                  </a:lnTo>
                  <a:lnTo>
                    <a:pt x="2989618" y="2209800"/>
                  </a:lnTo>
                  <a:lnTo>
                    <a:pt x="2992221" y="2209800"/>
                  </a:lnTo>
                  <a:lnTo>
                    <a:pt x="2994558" y="2197100"/>
                  </a:lnTo>
                  <a:lnTo>
                    <a:pt x="2999994" y="2159000"/>
                  </a:lnTo>
                  <a:lnTo>
                    <a:pt x="3002965" y="2120912"/>
                  </a:lnTo>
                  <a:lnTo>
                    <a:pt x="3003550" y="2120912"/>
                  </a:lnTo>
                  <a:lnTo>
                    <a:pt x="3003550" y="39370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9" name="object 4">
              <a:extLst>
                <a:ext uri="{FF2B5EF4-FFF2-40B4-BE49-F238E27FC236}">
                  <a16:creationId xmlns:a16="http://schemas.microsoft.com/office/drawing/2014/main" id="{CA279F7C-4276-E7BC-7B77-23F909BC48F5}"/>
                </a:ext>
              </a:extLst>
            </p:cNvPr>
            <p:cNvSpPr/>
            <p:nvPr/>
          </p:nvSpPr>
          <p:spPr>
            <a:xfrm>
              <a:off x="8399602" y="4145279"/>
              <a:ext cx="2339975" cy="25400"/>
            </a:xfrm>
            <a:custGeom>
              <a:avLst/>
              <a:gdLst/>
              <a:ahLst/>
              <a:cxnLst/>
              <a:rect l="l" t="t" r="r" b="b"/>
              <a:pathLst>
                <a:path w="2339975" h="25400">
                  <a:moveTo>
                    <a:pt x="2339695" y="0"/>
                  </a:moveTo>
                  <a:lnTo>
                    <a:pt x="0" y="0"/>
                  </a:lnTo>
                  <a:lnTo>
                    <a:pt x="10655" y="12700"/>
                  </a:lnTo>
                  <a:lnTo>
                    <a:pt x="76542" y="12700"/>
                  </a:lnTo>
                  <a:lnTo>
                    <a:pt x="87820" y="25400"/>
                  </a:lnTo>
                  <a:lnTo>
                    <a:pt x="2251875" y="25400"/>
                  </a:lnTo>
                  <a:lnTo>
                    <a:pt x="2263152" y="12700"/>
                  </a:lnTo>
                  <a:lnTo>
                    <a:pt x="2329040" y="12700"/>
                  </a:lnTo>
                  <a:lnTo>
                    <a:pt x="233969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84" name="object 5">
            <a:extLst>
              <a:ext uri="{FF2B5EF4-FFF2-40B4-BE49-F238E27FC236}">
                <a16:creationId xmlns:a16="http://schemas.microsoft.com/office/drawing/2014/main" id="{4A718531-6EF6-0E9F-B5CB-C9F2D7FE6145}"/>
              </a:ext>
            </a:extLst>
          </p:cNvPr>
          <p:cNvGrpSpPr/>
          <p:nvPr/>
        </p:nvGrpSpPr>
        <p:grpSpPr>
          <a:xfrm>
            <a:off x="1627652" y="1108665"/>
            <a:ext cx="8174470" cy="2669396"/>
            <a:chOff x="1717547" y="1300416"/>
            <a:chExt cx="8174470" cy="2669396"/>
          </a:xfrm>
        </p:grpSpPr>
        <p:sp>
          <p:nvSpPr>
            <p:cNvPr id="157" name="object 6">
              <a:extLst>
                <a:ext uri="{FF2B5EF4-FFF2-40B4-BE49-F238E27FC236}">
                  <a16:creationId xmlns:a16="http://schemas.microsoft.com/office/drawing/2014/main" id="{5762B2A4-E2E9-976B-9DB9-03AD264EA49B}"/>
                </a:ext>
              </a:extLst>
            </p:cNvPr>
            <p:cNvSpPr/>
            <p:nvPr/>
          </p:nvSpPr>
          <p:spPr>
            <a:xfrm>
              <a:off x="4749889" y="1300416"/>
              <a:ext cx="3003550" cy="2463800"/>
            </a:xfrm>
            <a:custGeom>
              <a:avLst/>
              <a:gdLst/>
              <a:ahLst/>
              <a:cxnLst/>
              <a:rect l="l" t="t" r="r" b="b"/>
              <a:pathLst>
                <a:path w="3003550" h="2463800">
                  <a:moveTo>
                    <a:pt x="419874" y="2463800"/>
                  </a:moveTo>
                  <a:lnTo>
                    <a:pt x="409346" y="2451100"/>
                  </a:lnTo>
                  <a:lnTo>
                    <a:pt x="332092" y="2451100"/>
                  </a:lnTo>
                  <a:lnTo>
                    <a:pt x="322300" y="2438400"/>
                  </a:lnTo>
                  <a:lnTo>
                    <a:pt x="295313" y="2438400"/>
                  </a:lnTo>
                  <a:lnTo>
                    <a:pt x="285940" y="2425700"/>
                  </a:lnTo>
                  <a:lnTo>
                    <a:pt x="268795" y="2425700"/>
                  </a:lnTo>
                  <a:lnTo>
                    <a:pt x="259765" y="2413000"/>
                  </a:lnTo>
                  <a:lnTo>
                    <a:pt x="243293" y="2413000"/>
                  </a:lnTo>
                  <a:lnTo>
                    <a:pt x="234619" y="2400300"/>
                  </a:lnTo>
                  <a:lnTo>
                    <a:pt x="218871" y="2400300"/>
                  </a:lnTo>
                  <a:lnTo>
                    <a:pt x="210604" y="2387600"/>
                  </a:lnTo>
                  <a:lnTo>
                    <a:pt x="203238" y="2387600"/>
                  </a:lnTo>
                  <a:lnTo>
                    <a:pt x="195262" y="2374900"/>
                  </a:lnTo>
                  <a:lnTo>
                    <a:pt x="188150" y="2374900"/>
                  </a:lnTo>
                  <a:lnTo>
                    <a:pt x="180467" y="2362200"/>
                  </a:lnTo>
                  <a:lnTo>
                    <a:pt x="166598" y="2362200"/>
                  </a:lnTo>
                  <a:lnTo>
                    <a:pt x="159385" y="2349500"/>
                  </a:lnTo>
                  <a:lnTo>
                    <a:pt x="159715" y="2349500"/>
                  </a:lnTo>
                  <a:lnTo>
                    <a:pt x="152654" y="2336800"/>
                  </a:lnTo>
                  <a:lnTo>
                    <a:pt x="152984" y="2349500"/>
                  </a:lnTo>
                  <a:lnTo>
                    <a:pt x="146100" y="2336800"/>
                  </a:lnTo>
                  <a:lnTo>
                    <a:pt x="146405" y="2336800"/>
                  </a:lnTo>
                  <a:lnTo>
                    <a:pt x="139700" y="2324100"/>
                  </a:lnTo>
                  <a:lnTo>
                    <a:pt x="133756" y="2324100"/>
                  </a:lnTo>
                  <a:lnTo>
                    <a:pt x="127393" y="2311400"/>
                  </a:lnTo>
                  <a:lnTo>
                    <a:pt x="121780" y="2311400"/>
                  </a:lnTo>
                  <a:lnTo>
                    <a:pt x="115773" y="2298700"/>
                  </a:lnTo>
                  <a:lnTo>
                    <a:pt x="110490" y="2298700"/>
                  </a:lnTo>
                  <a:lnTo>
                    <a:pt x="104851" y="2286000"/>
                  </a:lnTo>
                  <a:lnTo>
                    <a:pt x="105117" y="2286000"/>
                  </a:lnTo>
                  <a:lnTo>
                    <a:pt x="99669" y="2273300"/>
                  </a:lnTo>
                  <a:lnTo>
                    <a:pt x="94919" y="2273300"/>
                  </a:lnTo>
                  <a:lnTo>
                    <a:pt x="89877" y="2260600"/>
                  </a:lnTo>
                  <a:lnTo>
                    <a:pt x="90106" y="2260600"/>
                  </a:lnTo>
                  <a:lnTo>
                    <a:pt x="85255" y="2247900"/>
                  </a:lnTo>
                  <a:lnTo>
                    <a:pt x="81051" y="2247900"/>
                  </a:lnTo>
                  <a:lnTo>
                    <a:pt x="76619" y="2235200"/>
                  </a:lnTo>
                  <a:lnTo>
                    <a:pt x="76822" y="2235200"/>
                  </a:lnTo>
                  <a:lnTo>
                    <a:pt x="72605" y="2222500"/>
                  </a:lnTo>
                  <a:lnTo>
                    <a:pt x="68973" y="2222500"/>
                  </a:lnTo>
                  <a:lnTo>
                    <a:pt x="65176" y="2209800"/>
                  </a:lnTo>
                  <a:lnTo>
                    <a:pt x="65354" y="2209800"/>
                  </a:lnTo>
                  <a:lnTo>
                    <a:pt x="61785" y="2197100"/>
                  </a:lnTo>
                  <a:lnTo>
                    <a:pt x="58762" y="2197100"/>
                  </a:lnTo>
                  <a:lnTo>
                    <a:pt x="55638" y="2184400"/>
                  </a:lnTo>
                  <a:lnTo>
                    <a:pt x="55778" y="2184400"/>
                  </a:lnTo>
                  <a:lnTo>
                    <a:pt x="52895" y="2171700"/>
                  </a:lnTo>
                  <a:lnTo>
                    <a:pt x="53035" y="2171700"/>
                  </a:lnTo>
                  <a:lnTo>
                    <a:pt x="50380" y="2159000"/>
                  </a:lnTo>
                  <a:lnTo>
                    <a:pt x="48196" y="2159000"/>
                  </a:lnTo>
                  <a:lnTo>
                    <a:pt x="46113" y="2146300"/>
                  </a:lnTo>
                  <a:lnTo>
                    <a:pt x="42583" y="2120900"/>
                  </a:lnTo>
                  <a:lnTo>
                    <a:pt x="41287" y="2120900"/>
                  </a:lnTo>
                  <a:lnTo>
                    <a:pt x="40157" y="2108200"/>
                  </a:lnTo>
                  <a:lnTo>
                    <a:pt x="38608" y="2082800"/>
                  </a:lnTo>
                  <a:lnTo>
                    <a:pt x="38417" y="2076056"/>
                  </a:lnTo>
                  <a:lnTo>
                    <a:pt x="38417" y="406463"/>
                  </a:lnTo>
                  <a:lnTo>
                    <a:pt x="0" y="406463"/>
                  </a:lnTo>
                  <a:lnTo>
                    <a:pt x="0" y="2082876"/>
                  </a:lnTo>
                  <a:lnTo>
                    <a:pt x="571" y="2082876"/>
                  </a:lnTo>
                  <a:lnTo>
                    <a:pt x="2222" y="2108200"/>
                  </a:lnTo>
                  <a:lnTo>
                    <a:pt x="6718" y="2146300"/>
                  </a:lnTo>
                  <a:lnTo>
                    <a:pt x="8737" y="2159000"/>
                  </a:lnTo>
                  <a:lnTo>
                    <a:pt x="11010" y="2159000"/>
                  </a:lnTo>
                  <a:lnTo>
                    <a:pt x="16319" y="2184400"/>
                  </a:lnTo>
                  <a:lnTo>
                    <a:pt x="22593" y="2209800"/>
                  </a:lnTo>
                  <a:lnTo>
                    <a:pt x="26085" y="2209800"/>
                  </a:lnTo>
                  <a:lnTo>
                    <a:pt x="29819" y="2222500"/>
                  </a:lnTo>
                  <a:lnTo>
                    <a:pt x="37985" y="2247900"/>
                  </a:lnTo>
                  <a:lnTo>
                    <a:pt x="42392" y="2247900"/>
                  </a:lnTo>
                  <a:lnTo>
                    <a:pt x="47028" y="2260600"/>
                  </a:lnTo>
                  <a:lnTo>
                    <a:pt x="56959" y="2286000"/>
                  </a:lnTo>
                  <a:lnTo>
                    <a:pt x="62242" y="2286000"/>
                  </a:lnTo>
                  <a:lnTo>
                    <a:pt x="73418" y="2311400"/>
                  </a:lnTo>
                  <a:lnTo>
                    <a:pt x="79311" y="2311400"/>
                  </a:lnTo>
                  <a:lnTo>
                    <a:pt x="91681" y="2336800"/>
                  </a:lnTo>
                  <a:lnTo>
                    <a:pt x="98145" y="2336800"/>
                  </a:lnTo>
                  <a:lnTo>
                    <a:pt x="104813" y="2349500"/>
                  </a:lnTo>
                  <a:lnTo>
                    <a:pt x="111658" y="2349500"/>
                  </a:lnTo>
                  <a:lnTo>
                    <a:pt x="125882" y="2374900"/>
                  </a:lnTo>
                  <a:lnTo>
                    <a:pt x="133261" y="2374900"/>
                  </a:lnTo>
                  <a:lnTo>
                    <a:pt x="140804" y="2387600"/>
                  </a:lnTo>
                  <a:lnTo>
                    <a:pt x="148513" y="2387600"/>
                  </a:lnTo>
                  <a:lnTo>
                    <a:pt x="156387" y="2400300"/>
                  </a:lnTo>
                  <a:lnTo>
                    <a:pt x="164426" y="2400300"/>
                  </a:lnTo>
                  <a:lnTo>
                    <a:pt x="172618" y="2413000"/>
                  </a:lnTo>
                  <a:lnTo>
                    <a:pt x="180975" y="2413000"/>
                  </a:lnTo>
                  <a:lnTo>
                    <a:pt x="189471" y="2425700"/>
                  </a:lnTo>
                  <a:lnTo>
                    <a:pt x="198120" y="2425700"/>
                  </a:lnTo>
                  <a:lnTo>
                    <a:pt x="206908" y="2438400"/>
                  </a:lnTo>
                  <a:lnTo>
                    <a:pt x="224904" y="2438400"/>
                  </a:lnTo>
                  <a:lnTo>
                    <a:pt x="234099" y="2451100"/>
                  </a:lnTo>
                  <a:lnTo>
                    <a:pt x="243433" y="2451100"/>
                  </a:lnTo>
                  <a:lnTo>
                    <a:pt x="252895" y="2463800"/>
                  </a:lnTo>
                  <a:lnTo>
                    <a:pt x="419874" y="2463800"/>
                  </a:lnTo>
                  <a:close/>
                </a:path>
                <a:path w="3003550" h="2463800">
                  <a:moveTo>
                    <a:pt x="3002953" y="406400"/>
                  </a:moveTo>
                  <a:lnTo>
                    <a:pt x="3000057" y="368300"/>
                  </a:lnTo>
                  <a:lnTo>
                    <a:pt x="2996793" y="342900"/>
                  </a:lnTo>
                  <a:lnTo>
                    <a:pt x="2994774" y="342900"/>
                  </a:lnTo>
                  <a:lnTo>
                    <a:pt x="2989986" y="317500"/>
                  </a:lnTo>
                  <a:lnTo>
                    <a:pt x="2987205" y="304800"/>
                  </a:lnTo>
                  <a:lnTo>
                    <a:pt x="2980931" y="279400"/>
                  </a:lnTo>
                  <a:lnTo>
                    <a:pt x="2977426" y="279400"/>
                  </a:lnTo>
                  <a:lnTo>
                    <a:pt x="2973692" y="266700"/>
                  </a:lnTo>
                  <a:lnTo>
                    <a:pt x="2965539" y="241300"/>
                  </a:lnTo>
                  <a:lnTo>
                    <a:pt x="2961119" y="241300"/>
                  </a:lnTo>
                  <a:lnTo>
                    <a:pt x="2956483" y="228600"/>
                  </a:lnTo>
                  <a:lnTo>
                    <a:pt x="2946565" y="203200"/>
                  </a:lnTo>
                  <a:lnTo>
                    <a:pt x="2941282" y="203200"/>
                  </a:lnTo>
                  <a:lnTo>
                    <a:pt x="2930106" y="177800"/>
                  </a:lnTo>
                  <a:lnTo>
                    <a:pt x="2924213" y="177800"/>
                  </a:lnTo>
                  <a:lnTo>
                    <a:pt x="2911843" y="152400"/>
                  </a:lnTo>
                  <a:lnTo>
                    <a:pt x="2905366" y="152400"/>
                  </a:lnTo>
                  <a:lnTo>
                    <a:pt x="2898711" y="139700"/>
                  </a:lnTo>
                  <a:lnTo>
                    <a:pt x="2891866" y="139700"/>
                  </a:lnTo>
                  <a:lnTo>
                    <a:pt x="2877642" y="114300"/>
                  </a:lnTo>
                  <a:lnTo>
                    <a:pt x="2870263" y="114300"/>
                  </a:lnTo>
                  <a:lnTo>
                    <a:pt x="2862719" y="101600"/>
                  </a:lnTo>
                  <a:lnTo>
                    <a:pt x="2855010" y="101600"/>
                  </a:lnTo>
                  <a:lnTo>
                    <a:pt x="2847124" y="88900"/>
                  </a:lnTo>
                  <a:lnTo>
                    <a:pt x="2839097" y="88900"/>
                  </a:lnTo>
                  <a:lnTo>
                    <a:pt x="2830893" y="76200"/>
                  </a:lnTo>
                  <a:lnTo>
                    <a:pt x="2822549" y="76200"/>
                  </a:lnTo>
                  <a:lnTo>
                    <a:pt x="2814053" y="63500"/>
                  </a:lnTo>
                  <a:lnTo>
                    <a:pt x="2805404" y="63500"/>
                  </a:lnTo>
                  <a:lnTo>
                    <a:pt x="2796616" y="50800"/>
                  </a:lnTo>
                  <a:lnTo>
                    <a:pt x="2778620" y="50800"/>
                  </a:lnTo>
                  <a:lnTo>
                    <a:pt x="2769412" y="38100"/>
                  </a:lnTo>
                  <a:lnTo>
                    <a:pt x="2760091" y="38100"/>
                  </a:lnTo>
                  <a:lnTo>
                    <a:pt x="2750629" y="25400"/>
                  </a:lnTo>
                  <a:lnTo>
                    <a:pt x="2721521" y="25400"/>
                  </a:lnTo>
                  <a:lnTo>
                    <a:pt x="2711589" y="12700"/>
                  </a:lnTo>
                  <a:lnTo>
                    <a:pt x="2681147" y="12700"/>
                  </a:lnTo>
                  <a:lnTo>
                    <a:pt x="2670797" y="0"/>
                  </a:lnTo>
                  <a:lnTo>
                    <a:pt x="332727" y="0"/>
                  </a:lnTo>
                  <a:lnTo>
                    <a:pt x="322376" y="12700"/>
                  </a:lnTo>
                  <a:lnTo>
                    <a:pt x="291922" y="12700"/>
                  </a:lnTo>
                  <a:lnTo>
                    <a:pt x="281990" y="25400"/>
                  </a:lnTo>
                  <a:lnTo>
                    <a:pt x="252895" y="25400"/>
                  </a:lnTo>
                  <a:lnTo>
                    <a:pt x="243433" y="38100"/>
                  </a:lnTo>
                  <a:lnTo>
                    <a:pt x="234099" y="38100"/>
                  </a:lnTo>
                  <a:lnTo>
                    <a:pt x="224904" y="50800"/>
                  </a:lnTo>
                  <a:lnTo>
                    <a:pt x="206908" y="50800"/>
                  </a:lnTo>
                  <a:lnTo>
                    <a:pt x="198120" y="63500"/>
                  </a:lnTo>
                  <a:lnTo>
                    <a:pt x="189471" y="63500"/>
                  </a:lnTo>
                  <a:lnTo>
                    <a:pt x="180975" y="76200"/>
                  </a:lnTo>
                  <a:lnTo>
                    <a:pt x="172618" y="76200"/>
                  </a:lnTo>
                  <a:lnTo>
                    <a:pt x="164426" y="88900"/>
                  </a:lnTo>
                  <a:lnTo>
                    <a:pt x="156387" y="88900"/>
                  </a:lnTo>
                  <a:lnTo>
                    <a:pt x="148513" y="101600"/>
                  </a:lnTo>
                  <a:lnTo>
                    <a:pt x="140804" y="101600"/>
                  </a:lnTo>
                  <a:lnTo>
                    <a:pt x="133261" y="114300"/>
                  </a:lnTo>
                  <a:lnTo>
                    <a:pt x="125882" y="114300"/>
                  </a:lnTo>
                  <a:lnTo>
                    <a:pt x="111658" y="139700"/>
                  </a:lnTo>
                  <a:lnTo>
                    <a:pt x="104813" y="139700"/>
                  </a:lnTo>
                  <a:lnTo>
                    <a:pt x="98145" y="152400"/>
                  </a:lnTo>
                  <a:lnTo>
                    <a:pt x="91681" y="152400"/>
                  </a:lnTo>
                  <a:lnTo>
                    <a:pt x="79311" y="177800"/>
                  </a:lnTo>
                  <a:lnTo>
                    <a:pt x="73418" y="177800"/>
                  </a:lnTo>
                  <a:lnTo>
                    <a:pt x="62242" y="203200"/>
                  </a:lnTo>
                  <a:lnTo>
                    <a:pt x="56959" y="203200"/>
                  </a:lnTo>
                  <a:lnTo>
                    <a:pt x="51892" y="215900"/>
                  </a:lnTo>
                  <a:lnTo>
                    <a:pt x="42392" y="241300"/>
                  </a:lnTo>
                  <a:lnTo>
                    <a:pt x="37985" y="241300"/>
                  </a:lnTo>
                  <a:lnTo>
                    <a:pt x="33794" y="254000"/>
                  </a:lnTo>
                  <a:lnTo>
                    <a:pt x="26085" y="279400"/>
                  </a:lnTo>
                  <a:lnTo>
                    <a:pt x="22593" y="279400"/>
                  </a:lnTo>
                  <a:lnTo>
                    <a:pt x="19329" y="292100"/>
                  </a:lnTo>
                  <a:lnTo>
                    <a:pt x="13538" y="317500"/>
                  </a:lnTo>
                  <a:lnTo>
                    <a:pt x="8737" y="342900"/>
                  </a:lnTo>
                  <a:lnTo>
                    <a:pt x="6718" y="342900"/>
                  </a:lnTo>
                  <a:lnTo>
                    <a:pt x="4965" y="355600"/>
                  </a:lnTo>
                  <a:lnTo>
                    <a:pt x="2222" y="381000"/>
                  </a:lnTo>
                  <a:lnTo>
                    <a:pt x="1257" y="393700"/>
                  </a:lnTo>
                  <a:lnTo>
                    <a:pt x="571" y="406400"/>
                  </a:lnTo>
                  <a:lnTo>
                    <a:pt x="38608" y="406400"/>
                  </a:lnTo>
                  <a:lnTo>
                    <a:pt x="40106" y="381000"/>
                  </a:lnTo>
                  <a:lnTo>
                    <a:pt x="41287" y="368300"/>
                  </a:lnTo>
                  <a:lnTo>
                    <a:pt x="42583" y="368300"/>
                  </a:lnTo>
                  <a:lnTo>
                    <a:pt x="44183" y="355600"/>
                  </a:lnTo>
                  <a:lnTo>
                    <a:pt x="46113" y="342900"/>
                  </a:lnTo>
                  <a:lnTo>
                    <a:pt x="48196" y="330200"/>
                  </a:lnTo>
                  <a:lnTo>
                    <a:pt x="50380" y="330200"/>
                  </a:lnTo>
                  <a:lnTo>
                    <a:pt x="53035" y="317500"/>
                  </a:lnTo>
                  <a:lnTo>
                    <a:pt x="52895" y="317500"/>
                  </a:lnTo>
                  <a:lnTo>
                    <a:pt x="55778" y="304800"/>
                  </a:lnTo>
                  <a:lnTo>
                    <a:pt x="55638" y="304800"/>
                  </a:lnTo>
                  <a:lnTo>
                    <a:pt x="58762" y="292100"/>
                  </a:lnTo>
                  <a:lnTo>
                    <a:pt x="61785" y="292100"/>
                  </a:lnTo>
                  <a:lnTo>
                    <a:pt x="65354" y="279400"/>
                  </a:lnTo>
                  <a:lnTo>
                    <a:pt x="65176" y="279400"/>
                  </a:lnTo>
                  <a:lnTo>
                    <a:pt x="68973" y="266700"/>
                  </a:lnTo>
                  <a:lnTo>
                    <a:pt x="72605" y="266700"/>
                  </a:lnTo>
                  <a:lnTo>
                    <a:pt x="76822" y="254000"/>
                  </a:lnTo>
                  <a:lnTo>
                    <a:pt x="76619" y="254000"/>
                  </a:lnTo>
                  <a:lnTo>
                    <a:pt x="81051" y="241300"/>
                  </a:lnTo>
                  <a:lnTo>
                    <a:pt x="85255" y="241300"/>
                  </a:lnTo>
                  <a:lnTo>
                    <a:pt x="90106" y="228600"/>
                  </a:lnTo>
                  <a:lnTo>
                    <a:pt x="89877" y="228600"/>
                  </a:lnTo>
                  <a:lnTo>
                    <a:pt x="94919" y="215900"/>
                  </a:lnTo>
                  <a:lnTo>
                    <a:pt x="99669" y="215900"/>
                  </a:lnTo>
                  <a:lnTo>
                    <a:pt x="105117" y="203200"/>
                  </a:lnTo>
                  <a:lnTo>
                    <a:pt x="104851" y="203200"/>
                  </a:lnTo>
                  <a:lnTo>
                    <a:pt x="110490" y="190500"/>
                  </a:lnTo>
                  <a:lnTo>
                    <a:pt x="110223" y="203200"/>
                  </a:lnTo>
                  <a:lnTo>
                    <a:pt x="116039" y="190500"/>
                  </a:lnTo>
                  <a:lnTo>
                    <a:pt x="115773" y="190500"/>
                  </a:lnTo>
                  <a:lnTo>
                    <a:pt x="121780" y="177800"/>
                  </a:lnTo>
                  <a:lnTo>
                    <a:pt x="127393" y="177800"/>
                  </a:lnTo>
                  <a:lnTo>
                    <a:pt x="133756" y="165100"/>
                  </a:lnTo>
                  <a:lnTo>
                    <a:pt x="139700" y="165100"/>
                  </a:lnTo>
                  <a:lnTo>
                    <a:pt x="146405" y="152400"/>
                  </a:lnTo>
                  <a:lnTo>
                    <a:pt x="152654" y="152400"/>
                  </a:lnTo>
                  <a:lnTo>
                    <a:pt x="159715" y="139700"/>
                  </a:lnTo>
                  <a:lnTo>
                    <a:pt x="159385" y="139700"/>
                  </a:lnTo>
                  <a:lnTo>
                    <a:pt x="166598" y="127000"/>
                  </a:lnTo>
                  <a:lnTo>
                    <a:pt x="166255" y="139700"/>
                  </a:lnTo>
                  <a:lnTo>
                    <a:pt x="173634" y="127000"/>
                  </a:lnTo>
                  <a:lnTo>
                    <a:pt x="180467" y="127000"/>
                  </a:lnTo>
                  <a:lnTo>
                    <a:pt x="188150" y="114300"/>
                  </a:lnTo>
                  <a:lnTo>
                    <a:pt x="195262" y="114300"/>
                  </a:lnTo>
                  <a:lnTo>
                    <a:pt x="203238" y="101600"/>
                  </a:lnTo>
                  <a:lnTo>
                    <a:pt x="210604" y="101600"/>
                  </a:lnTo>
                  <a:lnTo>
                    <a:pt x="218871" y="88900"/>
                  </a:lnTo>
                  <a:lnTo>
                    <a:pt x="234619" y="88900"/>
                  </a:lnTo>
                  <a:lnTo>
                    <a:pt x="243293" y="76200"/>
                  </a:lnTo>
                  <a:lnTo>
                    <a:pt x="259765" y="76200"/>
                  </a:lnTo>
                  <a:lnTo>
                    <a:pt x="268795" y="63500"/>
                  </a:lnTo>
                  <a:lnTo>
                    <a:pt x="285940" y="63500"/>
                  </a:lnTo>
                  <a:lnTo>
                    <a:pt x="295313" y="50800"/>
                  </a:lnTo>
                  <a:lnTo>
                    <a:pt x="322300" y="50800"/>
                  </a:lnTo>
                  <a:lnTo>
                    <a:pt x="332092" y="38100"/>
                  </a:lnTo>
                  <a:lnTo>
                    <a:pt x="2671432" y="38100"/>
                  </a:lnTo>
                  <a:lnTo>
                    <a:pt x="2681224" y="50800"/>
                  </a:lnTo>
                  <a:lnTo>
                    <a:pt x="2708198" y="50800"/>
                  </a:lnTo>
                  <a:lnTo>
                    <a:pt x="2717584" y="63500"/>
                  </a:lnTo>
                  <a:lnTo>
                    <a:pt x="2734716" y="63500"/>
                  </a:lnTo>
                  <a:lnTo>
                    <a:pt x="2743758" y="76200"/>
                  </a:lnTo>
                  <a:lnTo>
                    <a:pt x="2760230" y="76200"/>
                  </a:lnTo>
                  <a:lnTo>
                    <a:pt x="2768892" y="88900"/>
                  </a:lnTo>
                  <a:lnTo>
                    <a:pt x="2784652" y="88900"/>
                  </a:lnTo>
                  <a:lnTo>
                    <a:pt x="2792907" y="101600"/>
                  </a:lnTo>
                  <a:lnTo>
                    <a:pt x="2800286" y="101600"/>
                  </a:lnTo>
                  <a:lnTo>
                    <a:pt x="2808262" y="114300"/>
                  </a:lnTo>
                  <a:lnTo>
                    <a:pt x="2815374" y="114300"/>
                  </a:lnTo>
                  <a:lnTo>
                    <a:pt x="2823057" y="127000"/>
                  </a:lnTo>
                  <a:lnTo>
                    <a:pt x="2829890" y="127000"/>
                  </a:lnTo>
                  <a:lnTo>
                    <a:pt x="2837269" y="139700"/>
                  </a:lnTo>
                  <a:lnTo>
                    <a:pt x="2836926" y="127000"/>
                  </a:lnTo>
                  <a:lnTo>
                    <a:pt x="2844139" y="139700"/>
                  </a:lnTo>
                  <a:lnTo>
                    <a:pt x="2843809" y="139700"/>
                  </a:lnTo>
                  <a:lnTo>
                    <a:pt x="2850858" y="152400"/>
                  </a:lnTo>
                  <a:lnTo>
                    <a:pt x="2857106" y="152400"/>
                  </a:lnTo>
                  <a:lnTo>
                    <a:pt x="2863824" y="165100"/>
                  </a:lnTo>
                  <a:lnTo>
                    <a:pt x="2869768" y="165100"/>
                  </a:lnTo>
                  <a:lnTo>
                    <a:pt x="2876131" y="177800"/>
                  </a:lnTo>
                  <a:lnTo>
                    <a:pt x="2881744" y="177800"/>
                  </a:lnTo>
                  <a:lnTo>
                    <a:pt x="2887751" y="190500"/>
                  </a:lnTo>
                  <a:lnTo>
                    <a:pt x="2887472" y="190500"/>
                  </a:lnTo>
                  <a:lnTo>
                    <a:pt x="2893301" y="203200"/>
                  </a:lnTo>
                  <a:lnTo>
                    <a:pt x="2893034" y="190500"/>
                  </a:lnTo>
                  <a:lnTo>
                    <a:pt x="2898660" y="203200"/>
                  </a:lnTo>
                  <a:lnTo>
                    <a:pt x="2898406" y="203200"/>
                  </a:lnTo>
                  <a:lnTo>
                    <a:pt x="2903842" y="215900"/>
                  </a:lnTo>
                  <a:lnTo>
                    <a:pt x="2908604" y="215900"/>
                  </a:lnTo>
                  <a:lnTo>
                    <a:pt x="2913646" y="228600"/>
                  </a:lnTo>
                  <a:lnTo>
                    <a:pt x="2913418" y="228600"/>
                  </a:lnTo>
                  <a:lnTo>
                    <a:pt x="2918256" y="241300"/>
                  </a:lnTo>
                  <a:lnTo>
                    <a:pt x="2922473" y="241300"/>
                  </a:lnTo>
                  <a:lnTo>
                    <a:pt x="2926905" y="254000"/>
                  </a:lnTo>
                  <a:lnTo>
                    <a:pt x="2926702" y="254000"/>
                  </a:lnTo>
                  <a:lnTo>
                    <a:pt x="2930918" y="266700"/>
                  </a:lnTo>
                  <a:lnTo>
                    <a:pt x="2934551" y="266700"/>
                  </a:lnTo>
                  <a:lnTo>
                    <a:pt x="2938335" y="279400"/>
                  </a:lnTo>
                  <a:lnTo>
                    <a:pt x="2938170" y="279400"/>
                  </a:lnTo>
                  <a:lnTo>
                    <a:pt x="2941726" y="292100"/>
                  </a:lnTo>
                  <a:lnTo>
                    <a:pt x="2944761" y="292100"/>
                  </a:lnTo>
                  <a:lnTo>
                    <a:pt x="2947873" y="304800"/>
                  </a:lnTo>
                  <a:lnTo>
                    <a:pt x="2947733" y="304800"/>
                  </a:lnTo>
                  <a:lnTo>
                    <a:pt x="2950616" y="317500"/>
                  </a:lnTo>
                  <a:lnTo>
                    <a:pt x="2953143" y="330200"/>
                  </a:lnTo>
                  <a:lnTo>
                    <a:pt x="2955328" y="330200"/>
                  </a:lnTo>
                  <a:lnTo>
                    <a:pt x="2957499" y="342900"/>
                  </a:lnTo>
                  <a:lnTo>
                    <a:pt x="2960928" y="368300"/>
                  </a:lnTo>
                  <a:lnTo>
                    <a:pt x="2962237" y="368300"/>
                  </a:lnTo>
                  <a:lnTo>
                    <a:pt x="2963367" y="381000"/>
                  </a:lnTo>
                  <a:lnTo>
                    <a:pt x="2964916" y="406400"/>
                  </a:lnTo>
                  <a:lnTo>
                    <a:pt x="3002953" y="406400"/>
                  </a:lnTo>
                  <a:close/>
                </a:path>
                <a:path w="3003550" h="2463800">
                  <a:moveTo>
                    <a:pt x="3003512" y="406463"/>
                  </a:moveTo>
                  <a:lnTo>
                    <a:pt x="2965145" y="406463"/>
                  </a:lnTo>
                  <a:lnTo>
                    <a:pt x="2965145" y="2074608"/>
                  </a:lnTo>
                  <a:lnTo>
                    <a:pt x="2964891" y="2082800"/>
                  </a:lnTo>
                  <a:lnTo>
                    <a:pt x="2963418" y="2108200"/>
                  </a:lnTo>
                  <a:lnTo>
                    <a:pt x="2962237" y="2120900"/>
                  </a:lnTo>
                  <a:lnTo>
                    <a:pt x="2960928" y="2120900"/>
                  </a:lnTo>
                  <a:lnTo>
                    <a:pt x="2957499" y="2146300"/>
                  </a:lnTo>
                  <a:lnTo>
                    <a:pt x="2955328" y="2159000"/>
                  </a:lnTo>
                  <a:lnTo>
                    <a:pt x="2953143" y="2159000"/>
                  </a:lnTo>
                  <a:lnTo>
                    <a:pt x="2947733" y="2184400"/>
                  </a:lnTo>
                  <a:lnTo>
                    <a:pt x="2947873" y="2184400"/>
                  </a:lnTo>
                  <a:lnTo>
                    <a:pt x="2944761" y="2197100"/>
                  </a:lnTo>
                  <a:lnTo>
                    <a:pt x="2941726" y="2197100"/>
                  </a:lnTo>
                  <a:lnTo>
                    <a:pt x="2938170" y="2209800"/>
                  </a:lnTo>
                  <a:lnTo>
                    <a:pt x="2938335" y="2209800"/>
                  </a:lnTo>
                  <a:lnTo>
                    <a:pt x="2934551" y="2222500"/>
                  </a:lnTo>
                  <a:lnTo>
                    <a:pt x="2930918" y="2222500"/>
                  </a:lnTo>
                  <a:lnTo>
                    <a:pt x="2926702" y="2235200"/>
                  </a:lnTo>
                  <a:lnTo>
                    <a:pt x="2926905" y="2235200"/>
                  </a:lnTo>
                  <a:lnTo>
                    <a:pt x="2922473" y="2247900"/>
                  </a:lnTo>
                  <a:lnTo>
                    <a:pt x="2918256" y="2247900"/>
                  </a:lnTo>
                  <a:lnTo>
                    <a:pt x="2913418" y="2260600"/>
                  </a:lnTo>
                  <a:lnTo>
                    <a:pt x="2913646" y="2260600"/>
                  </a:lnTo>
                  <a:lnTo>
                    <a:pt x="2908604" y="2273300"/>
                  </a:lnTo>
                  <a:lnTo>
                    <a:pt x="2903842" y="2273300"/>
                  </a:lnTo>
                  <a:lnTo>
                    <a:pt x="2898406" y="2286000"/>
                  </a:lnTo>
                  <a:lnTo>
                    <a:pt x="2898660" y="2286000"/>
                  </a:lnTo>
                  <a:lnTo>
                    <a:pt x="2893034" y="2298700"/>
                  </a:lnTo>
                  <a:lnTo>
                    <a:pt x="2887751" y="2298700"/>
                  </a:lnTo>
                  <a:lnTo>
                    <a:pt x="2881744" y="2311400"/>
                  </a:lnTo>
                  <a:lnTo>
                    <a:pt x="2876131" y="2311400"/>
                  </a:lnTo>
                  <a:lnTo>
                    <a:pt x="2869768" y="2324100"/>
                  </a:lnTo>
                  <a:lnTo>
                    <a:pt x="2863824" y="2324100"/>
                  </a:lnTo>
                  <a:lnTo>
                    <a:pt x="2857106" y="2336800"/>
                  </a:lnTo>
                  <a:lnTo>
                    <a:pt x="2857423" y="2336800"/>
                  </a:lnTo>
                  <a:lnTo>
                    <a:pt x="2850540" y="2349500"/>
                  </a:lnTo>
                  <a:lnTo>
                    <a:pt x="2850858" y="2336800"/>
                  </a:lnTo>
                  <a:lnTo>
                    <a:pt x="2843809" y="2349500"/>
                  </a:lnTo>
                  <a:lnTo>
                    <a:pt x="2844139" y="2349500"/>
                  </a:lnTo>
                  <a:lnTo>
                    <a:pt x="2836926" y="2362200"/>
                  </a:lnTo>
                  <a:lnTo>
                    <a:pt x="2823057" y="2362200"/>
                  </a:lnTo>
                  <a:lnTo>
                    <a:pt x="2815374" y="2374900"/>
                  </a:lnTo>
                  <a:lnTo>
                    <a:pt x="2808262" y="2374900"/>
                  </a:lnTo>
                  <a:lnTo>
                    <a:pt x="2800286" y="2387600"/>
                  </a:lnTo>
                  <a:lnTo>
                    <a:pt x="2792907" y="2387600"/>
                  </a:lnTo>
                  <a:lnTo>
                    <a:pt x="2784652" y="2400300"/>
                  </a:lnTo>
                  <a:lnTo>
                    <a:pt x="2768892" y="2400300"/>
                  </a:lnTo>
                  <a:lnTo>
                    <a:pt x="2760230" y="2413000"/>
                  </a:lnTo>
                  <a:lnTo>
                    <a:pt x="2743758" y="2413000"/>
                  </a:lnTo>
                  <a:lnTo>
                    <a:pt x="2734716" y="2425700"/>
                  </a:lnTo>
                  <a:lnTo>
                    <a:pt x="2717584" y="2425700"/>
                  </a:lnTo>
                  <a:lnTo>
                    <a:pt x="2708198" y="2438400"/>
                  </a:lnTo>
                  <a:lnTo>
                    <a:pt x="2681224" y="2438400"/>
                  </a:lnTo>
                  <a:lnTo>
                    <a:pt x="2671432" y="2451100"/>
                  </a:lnTo>
                  <a:lnTo>
                    <a:pt x="2594178" y="2451100"/>
                  </a:lnTo>
                  <a:lnTo>
                    <a:pt x="2583637" y="2463800"/>
                  </a:lnTo>
                  <a:lnTo>
                    <a:pt x="2750629" y="2463800"/>
                  </a:lnTo>
                  <a:lnTo>
                    <a:pt x="2760091" y="2451100"/>
                  </a:lnTo>
                  <a:lnTo>
                    <a:pt x="2769412" y="2451100"/>
                  </a:lnTo>
                  <a:lnTo>
                    <a:pt x="2778620" y="2438400"/>
                  </a:lnTo>
                  <a:lnTo>
                    <a:pt x="2796616" y="2438400"/>
                  </a:lnTo>
                  <a:lnTo>
                    <a:pt x="2805404" y="2425700"/>
                  </a:lnTo>
                  <a:lnTo>
                    <a:pt x="2814053" y="2425700"/>
                  </a:lnTo>
                  <a:lnTo>
                    <a:pt x="2822549" y="2413000"/>
                  </a:lnTo>
                  <a:lnTo>
                    <a:pt x="2830893" y="2413000"/>
                  </a:lnTo>
                  <a:lnTo>
                    <a:pt x="2839097" y="2400300"/>
                  </a:lnTo>
                  <a:lnTo>
                    <a:pt x="2847124" y="2400300"/>
                  </a:lnTo>
                  <a:lnTo>
                    <a:pt x="2855010" y="2387600"/>
                  </a:lnTo>
                  <a:lnTo>
                    <a:pt x="2862719" y="2387600"/>
                  </a:lnTo>
                  <a:lnTo>
                    <a:pt x="2870263" y="2374900"/>
                  </a:lnTo>
                  <a:lnTo>
                    <a:pt x="2877642" y="2374900"/>
                  </a:lnTo>
                  <a:lnTo>
                    <a:pt x="2891866" y="2349500"/>
                  </a:lnTo>
                  <a:lnTo>
                    <a:pt x="2898711" y="2349500"/>
                  </a:lnTo>
                  <a:lnTo>
                    <a:pt x="2905366" y="2336800"/>
                  </a:lnTo>
                  <a:lnTo>
                    <a:pt x="2911843" y="2336800"/>
                  </a:lnTo>
                  <a:lnTo>
                    <a:pt x="2924213" y="2311400"/>
                  </a:lnTo>
                  <a:lnTo>
                    <a:pt x="2930106" y="2311400"/>
                  </a:lnTo>
                  <a:lnTo>
                    <a:pt x="2941282" y="2286000"/>
                  </a:lnTo>
                  <a:lnTo>
                    <a:pt x="2946565" y="2286000"/>
                  </a:lnTo>
                  <a:lnTo>
                    <a:pt x="2951632" y="2273300"/>
                  </a:lnTo>
                  <a:lnTo>
                    <a:pt x="2961119" y="2247900"/>
                  </a:lnTo>
                  <a:lnTo>
                    <a:pt x="2965539" y="2247900"/>
                  </a:lnTo>
                  <a:lnTo>
                    <a:pt x="2969730" y="2235200"/>
                  </a:lnTo>
                  <a:lnTo>
                    <a:pt x="2977426" y="2209800"/>
                  </a:lnTo>
                  <a:lnTo>
                    <a:pt x="2980931" y="2209800"/>
                  </a:lnTo>
                  <a:lnTo>
                    <a:pt x="2984182" y="2197100"/>
                  </a:lnTo>
                  <a:lnTo>
                    <a:pt x="2989986" y="2171700"/>
                  </a:lnTo>
                  <a:lnTo>
                    <a:pt x="2992501" y="2159000"/>
                  </a:lnTo>
                  <a:lnTo>
                    <a:pt x="2994774" y="2159000"/>
                  </a:lnTo>
                  <a:lnTo>
                    <a:pt x="2996793" y="2146300"/>
                  </a:lnTo>
                  <a:lnTo>
                    <a:pt x="3000057" y="2120900"/>
                  </a:lnTo>
                  <a:lnTo>
                    <a:pt x="3002940" y="2082876"/>
                  </a:lnTo>
                  <a:lnTo>
                    <a:pt x="3003512" y="2082876"/>
                  </a:lnTo>
                  <a:lnTo>
                    <a:pt x="3003512" y="406463"/>
                  </a:lnTo>
                  <a:close/>
                </a:path>
              </a:pathLst>
            </a:custGeom>
            <a:solidFill>
              <a:srgbClr val="416F9C"/>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8" name="object 7">
              <a:extLst>
                <a:ext uri="{FF2B5EF4-FFF2-40B4-BE49-F238E27FC236}">
                  <a16:creationId xmlns:a16="http://schemas.microsoft.com/office/drawing/2014/main" id="{A4E47CA9-516B-5D44-AED2-3F39B9CA79C1}"/>
                </a:ext>
              </a:extLst>
            </p:cNvPr>
            <p:cNvSpPr/>
            <p:nvPr/>
          </p:nvSpPr>
          <p:spPr>
            <a:xfrm>
              <a:off x="5031879" y="3751516"/>
              <a:ext cx="2478405" cy="50800"/>
            </a:xfrm>
            <a:custGeom>
              <a:avLst/>
              <a:gdLst/>
              <a:ahLst/>
              <a:cxnLst/>
              <a:rect l="l" t="t" r="r" b="b"/>
              <a:pathLst>
                <a:path w="2478404" h="50800">
                  <a:moveTo>
                    <a:pt x="2478100" y="0"/>
                  </a:moveTo>
                  <a:lnTo>
                    <a:pt x="2312187" y="0"/>
                  </a:lnTo>
                  <a:lnTo>
                    <a:pt x="2301646" y="12700"/>
                  </a:lnTo>
                  <a:lnTo>
                    <a:pt x="0" y="12700"/>
                  </a:lnTo>
                  <a:lnTo>
                    <a:pt x="9931" y="25400"/>
                  </a:lnTo>
                  <a:lnTo>
                    <a:pt x="40386" y="25400"/>
                  </a:lnTo>
                  <a:lnTo>
                    <a:pt x="50736" y="38100"/>
                  </a:lnTo>
                  <a:lnTo>
                    <a:pt x="125666" y="38100"/>
                  </a:lnTo>
                  <a:lnTo>
                    <a:pt x="136690" y="50800"/>
                  </a:lnTo>
                  <a:lnTo>
                    <a:pt x="2302853" y="50800"/>
                  </a:lnTo>
                  <a:lnTo>
                    <a:pt x="2313876" y="38100"/>
                  </a:lnTo>
                  <a:lnTo>
                    <a:pt x="2388806" y="38100"/>
                  </a:lnTo>
                  <a:lnTo>
                    <a:pt x="2399157" y="25400"/>
                  </a:lnTo>
                  <a:lnTo>
                    <a:pt x="2429599" y="25400"/>
                  </a:lnTo>
                  <a:lnTo>
                    <a:pt x="2439530" y="12700"/>
                  </a:lnTo>
                  <a:lnTo>
                    <a:pt x="2468638" y="12700"/>
                  </a:lnTo>
                  <a:lnTo>
                    <a:pt x="2478100" y="0"/>
                  </a:lnTo>
                  <a:close/>
                </a:path>
              </a:pathLst>
            </a:custGeom>
            <a:solidFill>
              <a:srgbClr val="416F9C"/>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9" name="object 8">
              <a:extLst>
                <a:ext uri="{FF2B5EF4-FFF2-40B4-BE49-F238E27FC236}">
                  <a16:creationId xmlns:a16="http://schemas.microsoft.com/office/drawing/2014/main" id="{AD1ECC1A-5B6B-1280-6300-DA9A071FC4C7}"/>
                </a:ext>
              </a:extLst>
            </p:cNvPr>
            <p:cNvSpPr/>
            <p:nvPr/>
          </p:nvSpPr>
          <p:spPr>
            <a:xfrm>
              <a:off x="5536278" y="3115118"/>
              <a:ext cx="1541346" cy="528116"/>
            </a:xfrm>
            <a:prstGeom prst="rect">
              <a:avLst/>
            </a:prstGeom>
            <a:blipFill>
              <a:blip r:embed="rId9"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0" name="object 9">
              <a:extLst>
                <a:ext uri="{FF2B5EF4-FFF2-40B4-BE49-F238E27FC236}">
                  <a16:creationId xmlns:a16="http://schemas.microsoft.com/office/drawing/2014/main" id="{E1243B74-7B32-DDCD-B9D2-CCF077291517}"/>
                </a:ext>
              </a:extLst>
            </p:cNvPr>
            <p:cNvSpPr/>
            <p:nvPr/>
          </p:nvSpPr>
          <p:spPr>
            <a:xfrm>
              <a:off x="5637276" y="1700783"/>
              <a:ext cx="1287780" cy="1226820"/>
            </a:xfrm>
            <a:custGeom>
              <a:avLst/>
              <a:gdLst/>
              <a:ahLst/>
              <a:cxnLst/>
              <a:rect l="l" t="t" r="r" b="b"/>
              <a:pathLst>
                <a:path w="1287779" h="1226820">
                  <a:moveTo>
                    <a:pt x="1040892" y="1226820"/>
                  </a:moveTo>
                  <a:lnTo>
                    <a:pt x="246887" y="1226820"/>
                  </a:lnTo>
                  <a:lnTo>
                    <a:pt x="0" y="467868"/>
                  </a:lnTo>
                  <a:lnTo>
                    <a:pt x="644651" y="0"/>
                  </a:lnTo>
                  <a:lnTo>
                    <a:pt x="1287779" y="467868"/>
                  </a:lnTo>
                  <a:lnTo>
                    <a:pt x="1040892" y="1226820"/>
                  </a:lnTo>
                  <a:close/>
                </a:path>
              </a:pathLst>
            </a:custGeom>
            <a:solidFill>
              <a:srgbClr val="5B9BD3"/>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1" name="object 10">
              <a:extLst>
                <a:ext uri="{FF2B5EF4-FFF2-40B4-BE49-F238E27FC236}">
                  <a16:creationId xmlns:a16="http://schemas.microsoft.com/office/drawing/2014/main" id="{8B9B380F-1769-D7D2-3855-3212B8C60D8F}"/>
                </a:ext>
              </a:extLst>
            </p:cNvPr>
            <p:cNvSpPr/>
            <p:nvPr/>
          </p:nvSpPr>
          <p:spPr>
            <a:xfrm>
              <a:off x="5630202" y="1693341"/>
              <a:ext cx="1302385" cy="1240155"/>
            </a:xfrm>
            <a:custGeom>
              <a:avLst/>
              <a:gdLst/>
              <a:ahLst/>
              <a:cxnLst/>
              <a:rect l="l" t="t" r="r" b="b"/>
              <a:pathLst>
                <a:path w="1302384" h="1240155">
                  <a:moveTo>
                    <a:pt x="1301953" y="473621"/>
                  </a:moveTo>
                  <a:lnTo>
                    <a:pt x="1287030" y="462775"/>
                  </a:lnTo>
                  <a:lnTo>
                    <a:pt x="1287030" y="478472"/>
                  </a:lnTo>
                  <a:lnTo>
                    <a:pt x="1044067" y="1227251"/>
                  </a:lnTo>
                  <a:lnTo>
                    <a:pt x="257873" y="1227251"/>
                  </a:lnTo>
                  <a:lnTo>
                    <a:pt x="15798" y="481177"/>
                  </a:lnTo>
                  <a:lnTo>
                    <a:pt x="14922" y="478459"/>
                  </a:lnTo>
                  <a:lnTo>
                    <a:pt x="13500" y="474091"/>
                  </a:lnTo>
                  <a:lnTo>
                    <a:pt x="14922" y="478459"/>
                  </a:lnTo>
                  <a:lnTo>
                    <a:pt x="20929" y="474091"/>
                  </a:lnTo>
                  <a:lnTo>
                    <a:pt x="650976" y="15709"/>
                  </a:lnTo>
                  <a:lnTo>
                    <a:pt x="1287030" y="478472"/>
                  </a:lnTo>
                  <a:lnTo>
                    <a:pt x="1287030" y="462775"/>
                  </a:lnTo>
                  <a:lnTo>
                    <a:pt x="668832" y="12992"/>
                  </a:lnTo>
                  <a:lnTo>
                    <a:pt x="650976" y="0"/>
                  </a:lnTo>
                  <a:lnTo>
                    <a:pt x="0" y="473621"/>
                  </a:lnTo>
                  <a:lnTo>
                    <a:pt x="248640" y="1239951"/>
                  </a:lnTo>
                  <a:lnTo>
                    <a:pt x="1053299" y="1239951"/>
                  </a:lnTo>
                  <a:lnTo>
                    <a:pt x="1056005" y="1231633"/>
                  </a:lnTo>
                  <a:lnTo>
                    <a:pt x="1057414" y="1227251"/>
                  </a:lnTo>
                  <a:lnTo>
                    <a:pt x="1299502" y="481177"/>
                  </a:lnTo>
                  <a:lnTo>
                    <a:pt x="1301800" y="474091"/>
                  </a:lnTo>
                  <a:lnTo>
                    <a:pt x="1301953" y="473621"/>
                  </a:lnTo>
                  <a:close/>
                </a:path>
              </a:pathLst>
            </a:custGeom>
            <a:solidFill>
              <a:srgbClr val="416F9C"/>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2" name="object 11">
              <a:extLst>
                <a:ext uri="{FF2B5EF4-FFF2-40B4-BE49-F238E27FC236}">
                  <a16:creationId xmlns:a16="http://schemas.microsoft.com/office/drawing/2014/main" id="{CD773D14-85FE-4B87-C046-11E06C13ADB8}"/>
                </a:ext>
              </a:extLst>
            </p:cNvPr>
            <p:cNvSpPr/>
            <p:nvPr/>
          </p:nvSpPr>
          <p:spPr>
            <a:xfrm>
              <a:off x="5611241" y="1664233"/>
              <a:ext cx="929640" cy="1078230"/>
            </a:xfrm>
            <a:custGeom>
              <a:avLst/>
              <a:gdLst/>
              <a:ahLst/>
              <a:cxnLst/>
              <a:rect l="l" t="t" r="r" b="b"/>
              <a:pathLst>
                <a:path w="929640" h="1078230">
                  <a:moveTo>
                    <a:pt x="929297" y="1012761"/>
                  </a:moveTo>
                  <a:lnTo>
                    <a:pt x="926211" y="1008075"/>
                  </a:lnTo>
                  <a:lnTo>
                    <a:pt x="907034" y="978738"/>
                  </a:lnTo>
                  <a:lnTo>
                    <a:pt x="863993" y="912964"/>
                  </a:lnTo>
                  <a:lnTo>
                    <a:pt x="863993" y="982522"/>
                  </a:lnTo>
                  <a:lnTo>
                    <a:pt x="426529" y="1037183"/>
                  </a:lnTo>
                  <a:lnTo>
                    <a:pt x="60667" y="520560"/>
                  </a:lnTo>
                  <a:lnTo>
                    <a:pt x="52832" y="509498"/>
                  </a:lnTo>
                  <a:lnTo>
                    <a:pt x="73939" y="494144"/>
                  </a:lnTo>
                  <a:lnTo>
                    <a:pt x="651510" y="73914"/>
                  </a:lnTo>
                  <a:lnTo>
                    <a:pt x="661771" y="673442"/>
                  </a:lnTo>
                  <a:lnTo>
                    <a:pt x="863993" y="982522"/>
                  </a:lnTo>
                  <a:lnTo>
                    <a:pt x="863993" y="912964"/>
                  </a:lnTo>
                  <a:lnTo>
                    <a:pt x="703262" y="667283"/>
                  </a:lnTo>
                  <a:lnTo>
                    <a:pt x="699681" y="661797"/>
                  </a:lnTo>
                  <a:lnTo>
                    <a:pt x="699592" y="657186"/>
                  </a:lnTo>
                  <a:lnTo>
                    <a:pt x="688987" y="37287"/>
                  </a:lnTo>
                  <a:lnTo>
                    <a:pt x="688352" y="0"/>
                  </a:lnTo>
                  <a:lnTo>
                    <a:pt x="0" y="500811"/>
                  </a:lnTo>
                  <a:lnTo>
                    <a:pt x="408622" y="1077810"/>
                  </a:lnTo>
                  <a:lnTo>
                    <a:pt x="659396" y="1046480"/>
                  </a:lnTo>
                  <a:lnTo>
                    <a:pt x="929297" y="1012761"/>
                  </a:lnTo>
                  <a:close/>
                </a:path>
              </a:pathLst>
            </a:custGeom>
            <a:solidFill>
              <a:srgbClr val="FFD966"/>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6" name="object 15">
              <a:extLst>
                <a:ext uri="{FF2B5EF4-FFF2-40B4-BE49-F238E27FC236}">
                  <a16:creationId xmlns:a16="http://schemas.microsoft.com/office/drawing/2014/main" id="{99BB2EA6-A360-3AB6-4032-86777B0EA7DD}"/>
                </a:ext>
              </a:extLst>
            </p:cNvPr>
            <p:cNvSpPr/>
            <p:nvPr/>
          </p:nvSpPr>
          <p:spPr>
            <a:xfrm>
              <a:off x="9292092" y="3289572"/>
              <a:ext cx="599925" cy="680240"/>
            </a:xfrm>
            <a:prstGeom prst="rect">
              <a:avLst/>
            </a:prstGeom>
            <a:blipFill>
              <a:blip r:embed="rId10"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7" name="object 16">
              <a:extLst>
                <a:ext uri="{FF2B5EF4-FFF2-40B4-BE49-F238E27FC236}">
                  <a16:creationId xmlns:a16="http://schemas.microsoft.com/office/drawing/2014/main" id="{7A97C142-EE8E-9618-C1CA-51D9461735F2}"/>
                </a:ext>
              </a:extLst>
            </p:cNvPr>
            <p:cNvSpPr/>
            <p:nvPr/>
          </p:nvSpPr>
          <p:spPr>
            <a:xfrm>
              <a:off x="1717547" y="3403091"/>
              <a:ext cx="2535936" cy="470915"/>
            </a:xfrm>
            <a:prstGeom prst="rect">
              <a:avLst/>
            </a:prstGeom>
            <a:blipFill>
              <a:blip r:embed="rId11"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86" name="object 18">
            <a:extLst>
              <a:ext uri="{FF2B5EF4-FFF2-40B4-BE49-F238E27FC236}">
                <a16:creationId xmlns:a16="http://schemas.microsoft.com/office/drawing/2014/main" id="{F28F1BE9-EC5D-1499-D1AB-1624D4DF1D53}"/>
              </a:ext>
            </a:extLst>
          </p:cNvPr>
          <p:cNvSpPr/>
          <p:nvPr/>
        </p:nvSpPr>
        <p:spPr>
          <a:xfrm>
            <a:off x="5306269" y="3994964"/>
            <a:ext cx="2042160" cy="463295"/>
          </a:xfrm>
          <a:prstGeom prst="rect">
            <a:avLst/>
          </a:prstGeom>
          <a:blipFill>
            <a:blip r:embed="rId12"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7" name="object 19">
            <a:extLst>
              <a:ext uri="{FF2B5EF4-FFF2-40B4-BE49-F238E27FC236}">
                <a16:creationId xmlns:a16="http://schemas.microsoft.com/office/drawing/2014/main" id="{33A1E887-8663-4076-A98C-8F5D92528BCA}"/>
              </a:ext>
            </a:extLst>
          </p:cNvPr>
          <p:cNvSpPr txBox="1"/>
          <p:nvPr/>
        </p:nvSpPr>
        <p:spPr>
          <a:xfrm>
            <a:off x="4960651" y="1799712"/>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Noto Serif CJK JP"/>
                <a:ea typeface="微软雅黑"/>
                <a:cs typeface="Noto Serif CJK JP"/>
              </a:rPr>
              <a:t>Social system</a:t>
            </a:r>
          </a:p>
        </p:txBody>
      </p:sp>
      <p:sp>
        <p:nvSpPr>
          <p:cNvPr id="88" name="object 20">
            <a:extLst>
              <a:ext uri="{FF2B5EF4-FFF2-40B4-BE49-F238E27FC236}">
                <a16:creationId xmlns:a16="http://schemas.microsoft.com/office/drawing/2014/main" id="{4375DC6C-B06D-AAC8-7203-94C1B5053B00}"/>
              </a:ext>
            </a:extLst>
          </p:cNvPr>
          <p:cNvSpPr txBox="1"/>
          <p:nvPr/>
        </p:nvSpPr>
        <p:spPr>
          <a:xfrm>
            <a:off x="5048814" y="2474339"/>
            <a:ext cx="662586"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spc="20" dirty="0">
                <a:solidFill>
                  <a:schemeClr val="bg1"/>
                </a:solidFill>
                <a:latin typeface="Arial"/>
                <a:cs typeface="Arial"/>
              </a:rPr>
              <a:t>UGC ecology</a:t>
            </a:r>
            <a:endParaRPr lang="en-US" altLang="zh-CN" sz="1400" dirty="0">
              <a:solidFill>
                <a:schemeClr val="bg1"/>
              </a:solidFill>
              <a:latin typeface="Noto Serif CJK JP"/>
              <a:cs typeface="Noto Serif CJK JP"/>
            </a:endParaRPr>
          </a:p>
        </p:txBody>
      </p:sp>
      <p:sp>
        <p:nvSpPr>
          <p:cNvPr id="89" name="object 21">
            <a:extLst>
              <a:ext uri="{FF2B5EF4-FFF2-40B4-BE49-F238E27FC236}">
                <a16:creationId xmlns:a16="http://schemas.microsoft.com/office/drawing/2014/main" id="{51A766F5-7E09-64E2-B6BC-A0D1A1A6F516}"/>
              </a:ext>
            </a:extLst>
          </p:cNvPr>
          <p:cNvSpPr txBox="1"/>
          <p:nvPr/>
        </p:nvSpPr>
        <p:spPr>
          <a:xfrm>
            <a:off x="6867379" y="1820787"/>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Noto Serif CJK JP"/>
                <a:ea typeface="微软雅黑"/>
                <a:cs typeface="Noto Serif CJK JP"/>
              </a:rPr>
              <a:t>image engine</a:t>
            </a:r>
          </a:p>
        </p:txBody>
      </p:sp>
      <p:sp>
        <p:nvSpPr>
          <p:cNvPr id="90" name="object 22">
            <a:extLst>
              <a:ext uri="{FF2B5EF4-FFF2-40B4-BE49-F238E27FC236}">
                <a16:creationId xmlns:a16="http://schemas.microsoft.com/office/drawing/2014/main" id="{AD47DEEA-6441-0C03-58B8-CDD5423F3257}"/>
              </a:ext>
            </a:extLst>
          </p:cNvPr>
          <p:cNvSpPr txBox="1"/>
          <p:nvPr/>
        </p:nvSpPr>
        <p:spPr>
          <a:xfrm>
            <a:off x="5652740" y="1213021"/>
            <a:ext cx="1337805"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Noto Serif CJK JP"/>
                <a:ea typeface="微软雅黑"/>
                <a:cs typeface="Noto Serif CJK JP"/>
              </a:rPr>
              <a:t>extended reality</a:t>
            </a:r>
          </a:p>
        </p:txBody>
      </p:sp>
      <p:sp>
        <p:nvSpPr>
          <p:cNvPr id="91" name="object 23">
            <a:extLst>
              <a:ext uri="{FF2B5EF4-FFF2-40B4-BE49-F238E27FC236}">
                <a16:creationId xmlns:a16="http://schemas.microsoft.com/office/drawing/2014/main" id="{CBCA3725-55F8-0D20-C5C4-CC6F63CF717A}"/>
              </a:ext>
            </a:extLst>
          </p:cNvPr>
          <p:cNvSpPr txBox="1"/>
          <p:nvPr/>
        </p:nvSpPr>
        <p:spPr>
          <a:xfrm>
            <a:off x="6757919" y="2428203"/>
            <a:ext cx="8515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altLang="zh-CN" sz="1400" b="0" i="0" u="none" strike="noStrike" kern="1200" cap="none" spc="140" normalizeH="0" baseline="0" noProof="0" dirty="0">
                <a:ln>
                  <a:noFill/>
                </a:ln>
                <a:solidFill>
                  <a:srgbClr val="FFFFFF"/>
                </a:solidFill>
                <a:effectLst/>
                <a:uLnTx/>
                <a:uFillTx/>
                <a:latin typeface="Arial"/>
                <a:ea typeface="微软雅黑"/>
                <a:cs typeface="Arial"/>
              </a:rPr>
              <a:t>MM</a:t>
            </a:r>
            <a:r>
              <a:rPr kumimoji="0" lang="en-US" altLang="zh-CN" sz="1400" b="0" i="0" u="none" strike="noStrike" kern="1200" cap="none" spc="-10" normalizeH="0" baseline="0" noProof="0" dirty="0">
                <a:ln>
                  <a:noFill/>
                </a:ln>
                <a:solidFill>
                  <a:srgbClr val="FFFFFF"/>
                </a:solidFill>
                <a:effectLst/>
                <a:uLnTx/>
                <a:uFillTx/>
                <a:latin typeface="Arial"/>
                <a:ea typeface="微软雅黑"/>
                <a:cs typeface="Arial"/>
              </a:rPr>
              <a:t>O</a:t>
            </a:r>
            <a:r>
              <a:rPr kumimoji="0" lang="en-US" altLang="zh-CN" sz="1400" b="0" i="0" u="none" strike="noStrike" kern="1200" cap="none" spc="-5" normalizeH="0" baseline="0" noProof="0" dirty="0">
                <a:ln>
                  <a:noFill/>
                </a:ln>
                <a:solidFill>
                  <a:srgbClr val="FFFFFF"/>
                </a:solidFill>
                <a:effectLst/>
                <a:uLnTx/>
                <a:uFillTx/>
                <a:latin typeface="Noto Serif CJK JP"/>
                <a:ea typeface="微软雅黑"/>
                <a:cs typeface="Arial"/>
              </a:rPr>
              <a:t> Game</a:t>
            </a:r>
            <a:endParaRPr kumimoji="0" lang="en-US" altLang="zh-CN" sz="1400" b="0" i="0" u="none" strike="noStrike" kern="1200" cap="none" spc="0" normalizeH="0" baseline="0" noProof="0" dirty="0">
              <a:ln>
                <a:noFill/>
              </a:ln>
              <a:solidFill>
                <a:srgbClr val="FFFFFF"/>
              </a:solidFill>
              <a:effectLst/>
              <a:uLnTx/>
              <a:uFillTx/>
              <a:latin typeface="Noto Serif CJK JP"/>
              <a:ea typeface="微软雅黑"/>
              <a:cs typeface="Noto Serif CJK JP"/>
            </a:endParaRPr>
          </a:p>
        </p:txBody>
      </p:sp>
      <p:sp>
        <p:nvSpPr>
          <p:cNvPr id="92" name="object 24">
            <a:extLst>
              <a:ext uri="{FF2B5EF4-FFF2-40B4-BE49-F238E27FC236}">
                <a16:creationId xmlns:a16="http://schemas.microsoft.com/office/drawing/2014/main" id="{F82325AF-CC64-6CE2-14EA-0F722AD8CB26}"/>
              </a:ext>
            </a:extLst>
          </p:cNvPr>
          <p:cNvSpPr txBox="1"/>
          <p:nvPr/>
        </p:nvSpPr>
        <p:spPr>
          <a:xfrm>
            <a:off x="7358553" y="239588"/>
            <a:ext cx="2404382" cy="751488"/>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lang="en-US" sz="1200" spc="35" dirty="0">
                <a:solidFill>
                  <a:schemeClr val="tx1">
                    <a:lumMod val="50000"/>
                  </a:schemeClr>
                </a:solidFill>
                <a:latin typeface="Times New Roman" panose="02020603050405020304" pitchFamily="18" charset="0"/>
                <a:cs typeface="Times New Roman" panose="02020603050405020304" pitchFamily="18" charset="0"/>
              </a:rPr>
              <a:t>Facebook acquired Unit 2 Games on June 5, 2021, and has a metaverse game platform "Crayta" similar to Roblox + Fortnite</a:t>
            </a:r>
            <a:endParaRPr sz="1200" dirty="0">
              <a:solidFill>
                <a:schemeClr val="tx1">
                  <a:lumMod val="50000"/>
                </a:schemeClr>
              </a:solidFill>
              <a:latin typeface="Times New Roman" panose="02020603050405020304" pitchFamily="18" charset="0"/>
              <a:cs typeface="Times New Roman" panose="02020603050405020304" pitchFamily="18" charset="0"/>
            </a:endParaRPr>
          </a:p>
        </p:txBody>
      </p:sp>
      <p:grpSp>
        <p:nvGrpSpPr>
          <p:cNvPr id="95" name="object 27">
            <a:extLst>
              <a:ext uri="{FF2B5EF4-FFF2-40B4-BE49-F238E27FC236}">
                <a16:creationId xmlns:a16="http://schemas.microsoft.com/office/drawing/2014/main" id="{5B5E1113-2265-9D40-9F30-0CA056B4F3E9}"/>
              </a:ext>
            </a:extLst>
          </p:cNvPr>
          <p:cNvGrpSpPr/>
          <p:nvPr/>
        </p:nvGrpSpPr>
        <p:grpSpPr>
          <a:xfrm>
            <a:off x="2292014" y="1782738"/>
            <a:ext cx="1302385" cy="1240155"/>
            <a:chOff x="2370036" y="1974202"/>
            <a:chExt cx="1302385" cy="1240155"/>
          </a:xfrm>
        </p:grpSpPr>
        <p:sp>
          <p:nvSpPr>
            <p:cNvPr id="154" name="object 28">
              <a:extLst>
                <a:ext uri="{FF2B5EF4-FFF2-40B4-BE49-F238E27FC236}">
                  <a16:creationId xmlns:a16="http://schemas.microsoft.com/office/drawing/2014/main" id="{AA3C4399-644B-8C0B-8DA5-844FC1492AD8}"/>
                </a:ext>
              </a:extLst>
            </p:cNvPr>
            <p:cNvSpPr/>
            <p:nvPr/>
          </p:nvSpPr>
          <p:spPr>
            <a:xfrm>
              <a:off x="2377440" y="1982724"/>
              <a:ext cx="1287780" cy="1225550"/>
            </a:xfrm>
            <a:custGeom>
              <a:avLst/>
              <a:gdLst/>
              <a:ahLst/>
              <a:cxnLst/>
              <a:rect l="l" t="t" r="r" b="b"/>
              <a:pathLst>
                <a:path w="1287779" h="1225550">
                  <a:moveTo>
                    <a:pt x="1040892" y="1225295"/>
                  </a:moveTo>
                  <a:lnTo>
                    <a:pt x="245364" y="1225295"/>
                  </a:lnTo>
                  <a:lnTo>
                    <a:pt x="0" y="467868"/>
                  </a:lnTo>
                  <a:lnTo>
                    <a:pt x="643128" y="0"/>
                  </a:lnTo>
                  <a:lnTo>
                    <a:pt x="1287780" y="467868"/>
                  </a:lnTo>
                  <a:lnTo>
                    <a:pt x="1040892" y="1225295"/>
                  </a:lnTo>
                  <a:close/>
                </a:path>
              </a:pathLst>
            </a:custGeom>
            <a:solidFill>
              <a:srgbClr val="5B9BD3"/>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5" name="object 29">
              <a:extLst>
                <a:ext uri="{FF2B5EF4-FFF2-40B4-BE49-F238E27FC236}">
                  <a16:creationId xmlns:a16="http://schemas.microsoft.com/office/drawing/2014/main" id="{45315938-70FD-24BA-6990-81D4762F849E}"/>
                </a:ext>
              </a:extLst>
            </p:cNvPr>
            <p:cNvSpPr/>
            <p:nvPr/>
          </p:nvSpPr>
          <p:spPr>
            <a:xfrm>
              <a:off x="2370036" y="1974202"/>
              <a:ext cx="1302385" cy="1240155"/>
            </a:xfrm>
            <a:custGeom>
              <a:avLst/>
              <a:gdLst/>
              <a:ahLst/>
              <a:cxnLst/>
              <a:rect l="l" t="t" r="r" b="b"/>
              <a:pathLst>
                <a:path w="1302385" h="1240155">
                  <a:moveTo>
                    <a:pt x="1301953" y="473621"/>
                  </a:moveTo>
                  <a:lnTo>
                    <a:pt x="1287030" y="462775"/>
                  </a:lnTo>
                  <a:lnTo>
                    <a:pt x="1287030" y="478472"/>
                  </a:lnTo>
                  <a:lnTo>
                    <a:pt x="1044067" y="1227239"/>
                  </a:lnTo>
                  <a:lnTo>
                    <a:pt x="257873" y="1227239"/>
                  </a:lnTo>
                  <a:lnTo>
                    <a:pt x="15798" y="481177"/>
                  </a:lnTo>
                  <a:lnTo>
                    <a:pt x="14922" y="478459"/>
                  </a:lnTo>
                  <a:lnTo>
                    <a:pt x="13500" y="474078"/>
                  </a:lnTo>
                  <a:lnTo>
                    <a:pt x="14922" y="478459"/>
                  </a:lnTo>
                  <a:lnTo>
                    <a:pt x="20942" y="474078"/>
                  </a:lnTo>
                  <a:lnTo>
                    <a:pt x="650976" y="15709"/>
                  </a:lnTo>
                  <a:lnTo>
                    <a:pt x="1287030" y="478472"/>
                  </a:lnTo>
                  <a:lnTo>
                    <a:pt x="1287030" y="462775"/>
                  </a:lnTo>
                  <a:lnTo>
                    <a:pt x="668832" y="12992"/>
                  </a:lnTo>
                  <a:lnTo>
                    <a:pt x="650976" y="0"/>
                  </a:lnTo>
                  <a:lnTo>
                    <a:pt x="0" y="473621"/>
                  </a:lnTo>
                  <a:lnTo>
                    <a:pt x="248640" y="1239939"/>
                  </a:lnTo>
                  <a:lnTo>
                    <a:pt x="1053299" y="1239939"/>
                  </a:lnTo>
                  <a:lnTo>
                    <a:pt x="1055992" y="1231633"/>
                  </a:lnTo>
                  <a:lnTo>
                    <a:pt x="1057414" y="1227239"/>
                  </a:lnTo>
                  <a:lnTo>
                    <a:pt x="1299502" y="481177"/>
                  </a:lnTo>
                  <a:lnTo>
                    <a:pt x="1301800" y="474078"/>
                  </a:lnTo>
                  <a:lnTo>
                    <a:pt x="1301953" y="473621"/>
                  </a:lnTo>
                  <a:close/>
                </a:path>
              </a:pathLst>
            </a:custGeom>
            <a:solidFill>
              <a:srgbClr val="416F9C"/>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6" name="object 30">
              <a:extLst>
                <a:ext uri="{FF2B5EF4-FFF2-40B4-BE49-F238E27FC236}">
                  <a16:creationId xmlns:a16="http://schemas.microsoft.com/office/drawing/2014/main" id="{30020615-A0DE-5741-FB8C-4A187EE17A81}"/>
                </a:ext>
              </a:extLst>
            </p:cNvPr>
            <p:cNvSpPr/>
            <p:nvPr/>
          </p:nvSpPr>
          <p:spPr>
            <a:xfrm>
              <a:off x="2516276" y="2483357"/>
              <a:ext cx="836930" cy="723265"/>
            </a:xfrm>
            <a:custGeom>
              <a:avLst/>
              <a:gdLst/>
              <a:ahLst/>
              <a:cxnLst/>
              <a:rect l="l" t="t" r="r" b="b"/>
              <a:pathLst>
                <a:path w="836929" h="723264">
                  <a:moveTo>
                    <a:pt x="836637" y="553631"/>
                  </a:moveTo>
                  <a:lnTo>
                    <a:pt x="835101" y="551180"/>
                  </a:lnTo>
                  <a:lnTo>
                    <a:pt x="817156" y="522503"/>
                  </a:lnTo>
                  <a:lnTo>
                    <a:pt x="775957" y="456692"/>
                  </a:lnTo>
                  <a:lnTo>
                    <a:pt x="775957" y="528510"/>
                  </a:lnTo>
                  <a:lnTo>
                    <a:pt x="133146" y="676554"/>
                  </a:lnTo>
                  <a:lnTo>
                    <a:pt x="45148" y="47739"/>
                  </a:lnTo>
                  <a:lnTo>
                    <a:pt x="523570" y="142214"/>
                  </a:lnTo>
                  <a:lnTo>
                    <a:pt x="539762" y="151180"/>
                  </a:lnTo>
                  <a:lnTo>
                    <a:pt x="775957" y="528510"/>
                  </a:lnTo>
                  <a:lnTo>
                    <a:pt x="775957" y="456692"/>
                  </a:lnTo>
                  <a:lnTo>
                    <a:pt x="586206" y="153568"/>
                  </a:lnTo>
                  <a:lnTo>
                    <a:pt x="582104" y="147015"/>
                  </a:lnTo>
                  <a:lnTo>
                    <a:pt x="579462" y="142786"/>
                  </a:lnTo>
                  <a:lnTo>
                    <a:pt x="578192" y="140754"/>
                  </a:lnTo>
                  <a:lnTo>
                    <a:pt x="566839" y="122618"/>
                  </a:lnTo>
                  <a:lnTo>
                    <a:pt x="536778" y="105981"/>
                  </a:lnTo>
                  <a:lnTo>
                    <a:pt x="107543" y="21234"/>
                  </a:lnTo>
                  <a:lnTo>
                    <a:pt x="0" y="0"/>
                  </a:lnTo>
                  <a:lnTo>
                    <a:pt x="101180" y="723011"/>
                  </a:lnTo>
                  <a:lnTo>
                    <a:pt x="213512" y="697141"/>
                  </a:lnTo>
                  <a:lnTo>
                    <a:pt x="836637" y="553631"/>
                  </a:lnTo>
                  <a:close/>
                </a:path>
              </a:pathLst>
            </a:custGeom>
            <a:solidFill>
              <a:srgbClr val="FFD966"/>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6" name="object 31">
            <a:extLst>
              <a:ext uri="{FF2B5EF4-FFF2-40B4-BE49-F238E27FC236}">
                <a16:creationId xmlns:a16="http://schemas.microsoft.com/office/drawing/2014/main" id="{DA782EB7-A47C-3D90-340A-8FAC2F60DC1B}"/>
              </a:ext>
            </a:extLst>
          </p:cNvPr>
          <p:cNvSpPr txBox="1"/>
          <p:nvPr/>
        </p:nvSpPr>
        <p:spPr>
          <a:xfrm>
            <a:off x="1735535" y="2065016"/>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dirty="0">
                <a:solidFill>
                  <a:schemeClr val="bg1"/>
                </a:solidFill>
                <a:latin typeface="Noto Serif CJK JP"/>
                <a:cs typeface="Noto Serif CJK JP"/>
              </a:rPr>
              <a:t>Social system</a:t>
            </a:r>
          </a:p>
        </p:txBody>
      </p:sp>
      <p:sp>
        <p:nvSpPr>
          <p:cNvPr id="97" name="object 32">
            <a:extLst>
              <a:ext uri="{FF2B5EF4-FFF2-40B4-BE49-F238E27FC236}">
                <a16:creationId xmlns:a16="http://schemas.microsoft.com/office/drawing/2014/main" id="{8B8280C5-8E28-0C52-FF34-B8AFF6227F60}"/>
              </a:ext>
            </a:extLst>
          </p:cNvPr>
          <p:cNvSpPr txBox="1"/>
          <p:nvPr/>
        </p:nvSpPr>
        <p:spPr>
          <a:xfrm>
            <a:off x="1841177" y="2711611"/>
            <a:ext cx="626892" cy="659796"/>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spc="20" dirty="0">
                <a:solidFill>
                  <a:schemeClr val="bg1"/>
                </a:solidFill>
                <a:latin typeface="Arial"/>
                <a:cs typeface="Arial"/>
              </a:rPr>
              <a:t>UGC ecology</a:t>
            </a:r>
            <a:endParaRPr lang="en-US" altLang="zh-CN" sz="1400" dirty="0">
              <a:solidFill>
                <a:schemeClr val="bg1"/>
              </a:solidFill>
              <a:latin typeface="Noto Serif CJK JP"/>
              <a:cs typeface="Noto Serif CJK JP"/>
            </a:endParaRPr>
          </a:p>
        </p:txBody>
      </p:sp>
      <p:sp>
        <p:nvSpPr>
          <p:cNvPr id="98" name="object 33">
            <a:extLst>
              <a:ext uri="{FF2B5EF4-FFF2-40B4-BE49-F238E27FC236}">
                <a16:creationId xmlns:a16="http://schemas.microsoft.com/office/drawing/2014/main" id="{168424C7-F8E3-FD02-9214-B30847F072E1}"/>
              </a:ext>
            </a:extLst>
          </p:cNvPr>
          <p:cNvSpPr txBox="1"/>
          <p:nvPr/>
        </p:nvSpPr>
        <p:spPr>
          <a:xfrm>
            <a:off x="3607213" y="2101647"/>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1400" dirty="0">
                <a:solidFill>
                  <a:schemeClr val="bg1"/>
                </a:solidFill>
                <a:latin typeface="Noto Serif CJK JP"/>
                <a:cs typeface="Noto Serif CJK JP"/>
              </a:rPr>
              <a:t>image engine</a:t>
            </a:r>
            <a:endParaRPr sz="1400" dirty="0">
              <a:solidFill>
                <a:schemeClr val="bg1"/>
              </a:solidFill>
              <a:latin typeface="Noto Serif CJK JP"/>
              <a:cs typeface="Noto Serif CJK JP"/>
            </a:endParaRPr>
          </a:p>
        </p:txBody>
      </p:sp>
      <p:sp>
        <p:nvSpPr>
          <p:cNvPr id="99" name="object 34">
            <a:extLst>
              <a:ext uri="{FF2B5EF4-FFF2-40B4-BE49-F238E27FC236}">
                <a16:creationId xmlns:a16="http://schemas.microsoft.com/office/drawing/2014/main" id="{E96D6653-77E0-647A-B07E-74B9F062F680}"/>
              </a:ext>
            </a:extLst>
          </p:cNvPr>
          <p:cNvSpPr txBox="1"/>
          <p:nvPr/>
        </p:nvSpPr>
        <p:spPr>
          <a:xfrm>
            <a:off x="2358853" y="1506587"/>
            <a:ext cx="1271017"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1400" dirty="0">
                <a:solidFill>
                  <a:schemeClr val="bg1"/>
                </a:solidFill>
                <a:latin typeface="Noto Serif CJK JP"/>
                <a:cs typeface="Noto Serif CJK JP"/>
              </a:rPr>
              <a:t>extended reality</a:t>
            </a:r>
            <a:endParaRPr sz="1400" dirty="0">
              <a:solidFill>
                <a:schemeClr val="bg1"/>
              </a:solidFill>
              <a:latin typeface="Noto Serif CJK JP"/>
              <a:cs typeface="Noto Serif CJK JP"/>
            </a:endParaRPr>
          </a:p>
        </p:txBody>
      </p:sp>
      <p:sp>
        <p:nvSpPr>
          <p:cNvPr id="100" name="object 35">
            <a:extLst>
              <a:ext uri="{FF2B5EF4-FFF2-40B4-BE49-F238E27FC236}">
                <a16:creationId xmlns:a16="http://schemas.microsoft.com/office/drawing/2014/main" id="{B8F80E9D-0CA1-E727-4847-F79EDE8656F9}"/>
              </a:ext>
            </a:extLst>
          </p:cNvPr>
          <p:cNvSpPr txBox="1"/>
          <p:nvPr/>
        </p:nvSpPr>
        <p:spPr>
          <a:xfrm>
            <a:off x="3555676" y="2698237"/>
            <a:ext cx="8515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altLang="zh-CN" sz="1400" b="0" i="0" u="none" strike="noStrike" kern="1200" cap="none" spc="140" normalizeH="0" baseline="0" noProof="0" dirty="0">
                <a:ln>
                  <a:noFill/>
                </a:ln>
                <a:solidFill>
                  <a:srgbClr val="FFFFFF"/>
                </a:solidFill>
                <a:effectLst/>
                <a:uLnTx/>
                <a:uFillTx/>
                <a:latin typeface="Arial"/>
                <a:ea typeface="微软雅黑"/>
                <a:cs typeface="Arial"/>
              </a:rPr>
              <a:t>MM</a:t>
            </a:r>
            <a:r>
              <a:rPr kumimoji="0" lang="en-US" altLang="zh-CN" sz="1400" b="0" i="0" u="none" strike="noStrike" kern="1200" cap="none" spc="-10" normalizeH="0" baseline="0" noProof="0" dirty="0">
                <a:ln>
                  <a:noFill/>
                </a:ln>
                <a:solidFill>
                  <a:srgbClr val="FFFFFF"/>
                </a:solidFill>
                <a:effectLst/>
                <a:uLnTx/>
                <a:uFillTx/>
                <a:latin typeface="Arial"/>
                <a:ea typeface="微软雅黑"/>
                <a:cs typeface="Arial"/>
              </a:rPr>
              <a:t>O</a:t>
            </a:r>
            <a:r>
              <a:rPr kumimoji="0" lang="en-US" altLang="zh-CN" sz="1400" b="0" i="0" u="none" strike="noStrike" kern="1200" cap="none" spc="-5" normalizeH="0" baseline="0" noProof="0" dirty="0">
                <a:ln>
                  <a:noFill/>
                </a:ln>
                <a:solidFill>
                  <a:srgbClr val="FFFFFF"/>
                </a:solidFill>
                <a:effectLst/>
                <a:uLnTx/>
                <a:uFillTx/>
                <a:latin typeface="Noto Serif CJK JP"/>
                <a:ea typeface="微软雅黑"/>
                <a:cs typeface="Arial"/>
              </a:rPr>
              <a:t> Game</a:t>
            </a:r>
            <a:endParaRPr kumimoji="0" lang="en-US" altLang="zh-CN" sz="1400" b="0" i="0" u="none" strike="noStrike" kern="1200" cap="none" spc="0" normalizeH="0" baseline="0" noProof="0" dirty="0">
              <a:ln>
                <a:noFill/>
              </a:ln>
              <a:solidFill>
                <a:srgbClr val="FFFFFF"/>
              </a:solidFill>
              <a:effectLst/>
              <a:uLnTx/>
              <a:uFillTx/>
              <a:latin typeface="Noto Serif CJK JP"/>
              <a:ea typeface="微软雅黑"/>
              <a:cs typeface="Noto Serif CJK JP"/>
            </a:endParaRPr>
          </a:p>
        </p:txBody>
      </p:sp>
      <p:grpSp>
        <p:nvGrpSpPr>
          <p:cNvPr id="101" name="object 36">
            <a:extLst>
              <a:ext uri="{FF2B5EF4-FFF2-40B4-BE49-F238E27FC236}">
                <a16:creationId xmlns:a16="http://schemas.microsoft.com/office/drawing/2014/main" id="{9396397F-5464-1D1A-21BC-EA4477D2A02B}"/>
              </a:ext>
            </a:extLst>
          </p:cNvPr>
          <p:cNvGrpSpPr/>
          <p:nvPr/>
        </p:nvGrpSpPr>
        <p:grpSpPr>
          <a:xfrm>
            <a:off x="8854828" y="1822527"/>
            <a:ext cx="1330935" cy="1269275"/>
            <a:chOff x="8932850" y="2013991"/>
            <a:chExt cx="1330935" cy="1269275"/>
          </a:xfrm>
        </p:grpSpPr>
        <p:sp>
          <p:nvSpPr>
            <p:cNvPr id="151" name="object 37">
              <a:extLst>
                <a:ext uri="{FF2B5EF4-FFF2-40B4-BE49-F238E27FC236}">
                  <a16:creationId xmlns:a16="http://schemas.microsoft.com/office/drawing/2014/main" id="{2BAC0736-EE1E-953B-450E-E1FB513B6FBB}"/>
                </a:ext>
              </a:extLst>
            </p:cNvPr>
            <p:cNvSpPr/>
            <p:nvPr/>
          </p:nvSpPr>
          <p:spPr>
            <a:xfrm>
              <a:off x="8939784" y="2022348"/>
              <a:ext cx="1287780" cy="1225550"/>
            </a:xfrm>
            <a:custGeom>
              <a:avLst/>
              <a:gdLst/>
              <a:ahLst/>
              <a:cxnLst/>
              <a:rect l="l" t="t" r="r" b="b"/>
              <a:pathLst>
                <a:path w="1287779" h="1225550">
                  <a:moveTo>
                    <a:pt x="1042416" y="1225295"/>
                  </a:moveTo>
                  <a:lnTo>
                    <a:pt x="246888" y="1225295"/>
                  </a:lnTo>
                  <a:lnTo>
                    <a:pt x="0" y="467868"/>
                  </a:lnTo>
                  <a:lnTo>
                    <a:pt x="644651" y="0"/>
                  </a:lnTo>
                  <a:lnTo>
                    <a:pt x="1287780" y="467868"/>
                  </a:lnTo>
                  <a:lnTo>
                    <a:pt x="1042416" y="1225295"/>
                  </a:lnTo>
                  <a:close/>
                </a:path>
              </a:pathLst>
            </a:custGeom>
            <a:solidFill>
              <a:srgbClr val="5B9BD3"/>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2" name="object 38">
              <a:extLst>
                <a:ext uri="{FF2B5EF4-FFF2-40B4-BE49-F238E27FC236}">
                  <a16:creationId xmlns:a16="http://schemas.microsoft.com/office/drawing/2014/main" id="{B4CBFD78-C04B-B679-8F4E-96883BA2FD78}"/>
                </a:ext>
              </a:extLst>
            </p:cNvPr>
            <p:cNvSpPr/>
            <p:nvPr/>
          </p:nvSpPr>
          <p:spPr>
            <a:xfrm>
              <a:off x="8932850" y="2013991"/>
              <a:ext cx="1302385" cy="1240155"/>
            </a:xfrm>
            <a:custGeom>
              <a:avLst/>
              <a:gdLst/>
              <a:ahLst/>
              <a:cxnLst/>
              <a:rect l="l" t="t" r="r" b="b"/>
              <a:pathLst>
                <a:path w="1302384" h="1240154">
                  <a:moveTo>
                    <a:pt x="1301953" y="473608"/>
                  </a:moveTo>
                  <a:lnTo>
                    <a:pt x="1287030" y="462762"/>
                  </a:lnTo>
                  <a:lnTo>
                    <a:pt x="1287030" y="478472"/>
                  </a:lnTo>
                  <a:lnTo>
                    <a:pt x="1044067" y="1227239"/>
                  </a:lnTo>
                  <a:lnTo>
                    <a:pt x="257873" y="1227239"/>
                  </a:lnTo>
                  <a:lnTo>
                    <a:pt x="15798" y="481177"/>
                  </a:lnTo>
                  <a:lnTo>
                    <a:pt x="14922" y="478459"/>
                  </a:lnTo>
                  <a:lnTo>
                    <a:pt x="13500" y="474078"/>
                  </a:lnTo>
                  <a:lnTo>
                    <a:pt x="14922" y="478459"/>
                  </a:lnTo>
                  <a:lnTo>
                    <a:pt x="20942" y="474078"/>
                  </a:lnTo>
                  <a:lnTo>
                    <a:pt x="650976" y="15697"/>
                  </a:lnTo>
                  <a:lnTo>
                    <a:pt x="1287030" y="478472"/>
                  </a:lnTo>
                  <a:lnTo>
                    <a:pt x="1287030" y="462762"/>
                  </a:lnTo>
                  <a:lnTo>
                    <a:pt x="668820" y="12979"/>
                  </a:lnTo>
                  <a:lnTo>
                    <a:pt x="650976" y="0"/>
                  </a:lnTo>
                  <a:lnTo>
                    <a:pt x="0" y="473608"/>
                  </a:lnTo>
                  <a:lnTo>
                    <a:pt x="248640" y="1239939"/>
                  </a:lnTo>
                  <a:lnTo>
                    <a:pt x="1053299" y="1239939"/>
                  </a:lnTo>
                  <a:lnTo>
                    <a:pt x="1055992" y="1231633"/>
                  </a:lnTo>
                  <a:lnTo>
                    <a:pt x="1057414" y="1227239"/>
                  </a:lnTo>
                  <a:lnTo>
                    <a:pt x="1299502" y="481177"/>
                  </a:lnTo>
                  <a:lnTo>
                    <a:pt x="1301800" y="474078"/>
                  </a:lnTo>
                  <a:lnTo>
                    <a:pt x="1301953" y="473608"/>
                  </a:lnTo>
                  <a:close/>
                </a:path>
              </a:pathLst>
            </a:custGeom>
            <a:solidFill>
              <a:srgbClr val="416F9C"/>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3" name="object 39">
              <a:extLst>
                <a:ext uri="{FF2B5EF4-FFF2-40B4-BE49-F238E27FC236}">
                  <a16:creationId xmlns:a16="http://schemas.microsoft.com/office/drawing/2014/main" id="{213A093A-5935-A9EC-5BB1-417CD757833D}"/>
                </a:ext>
              </a:extLst>
            </p:cNvPr>
            <p:cNvSpPr/>
            <p:nvPr/>
          </p:nvSpPr>
          <p:spPr>
            <a:xfrm>
              <a:off x="9254135" y="2453322"/>
              <a:ext cx="1009650" cy="829944"/>
            </a:xfrm>
            <a:custGeom>
              <a:avLst/>
              <a:gdLst/>
              <a:ahLst/>
              <a:cxnLst/>
              <a:rect l="l" t="t" r="r" b="b"/>
              <a:pathLst>
                <a:path w="1009650" h="829945">
                  <a:moveTo>
                    <a:pt x="1009040" y="0"/>
                  </a:moveTo>
                  <a:lnTo>
                    <a:pt x="949261" y="20485"/>
                  </a:lnTo>
                  <a:lnTo>
                    <a:pt x="949261" y="60756"/>
                  </a:lnTo>
                  <a:lnTo>
                    <a:pt x="718769" y="770788"/>
                  </a:lnTo>
                  <a:lnTo>
                    <a:pt x="214464" y="443153"/>
                  </a:lnTo>
                  <a:lnTo>
                    <a:pt x="207949" y="438924"/>
                  </a:lnTo>
                  <a:lnTo>
                    <a:pt x="206527" y="436308"/>
                  </a:lnTo>
                  <a:lnTo>
                    <a:pt x="73875" y="193433"/>
                  </a:lnTo>
                  <a:lnTo>
                    <a:pt x="367753" y="259981"/>
                  </a:lnTo>
                  <a:lnTo>
                    <a:pt x="478066" y="222186"/>
                  </a:lnTo>
                  <a:lnTo>
                    <a:pt x="949261" y="60756"/>
                  </a:lnTo>
                  <a:lnTo>
                    <a:pt x="949261" y="20485"/>
                  </a:lnTo>
                  <a:lnTo>
                    <a:pt x="365633" y="220433"/>
                  </a:lnTo>
                  <a:lnTo>
                    <a:pt x="370903" y="221627"/>
                  </a:lnTo>
                  <a:lnTo>
                    <a:pt x="360514" y="222186"/>
                  </a:lnTo>
                  <a:lnTo>
                    <a:pt x="365633" y="220433"/>
                  </a:lnTo>
                  <a:lnTo>
                    <a:pt x="82842" y="156400"/>
                  </a:lnTo>
                  <a:lnTo>
                    <a:pt x="0" y="137642"/>
                  </a:lnTo>
                  <a:lnTo>
                    <a:pt x="179133" y="465645"/>
                  </a:lnTo>
                  <a:lnTo>
                    <a:pt x="739673" y="829818"/>
                  </a:lnTo>
                  <a:lnTo>
                    <a:pt x="751166" y="794423"/>
                  </a:lnTo>
                  <a:lnTo>
                    <a:pt x="1001090" y="24498"/>
                  </a:lnTo>
                  <a:lnTo>
                    <a:pt x="1009040" y="0"/>
                  </a:lnTo>
                  <a:close/>
                </a:path>
              </a:pathLst>
            </a:custGeom>
            <a:solidFill>
              <a:srgbClr val="FFD966"/>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02" name="object 40">
            <a:extLst>
              <a:ext uri="{FF2B5EF4-FFF2-40B4-BE49-F238E27FC236}">
                <a16:creationId xmlns:a16="http://schemas.microsoft.com/office/drawing/2014/main" id="{B28301A6-B03A-FEE1-F0E2-69F128C68F3E}"/>
              </a:ext>
            </a:extLst>
          </p:cNvPr>
          <p:cNvSpPr txBox="1"/>
          <p:nvPr/>
        </p:nvSpPr>
        <p:spPr>
          <a:xfrm>
            <a:off x="8281702" y="2071519"/>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dirty="0">
                <a:solidFill>
                  <a:schemeClr val="bg1"/>
                </a:solidFill>
                <a:latin typeface="Noto Serif CJK JP"/>
                <a:cs typeface="Noto Serif CJK JP"/>
              </a:rPr>
              <a:t>Social system</a:t>
            </a:r>
          </a:p>
        </p:txBody>
      </p:sp>
      <p:sp>
        <p:nvSpPr>
          <p:cNvPr id="103" name="object 41">
            <a:extLst>
              <a:ext uri="{FF2B5EF4-FFF2-40B4-BE49-F238E27FC236}">
                <a16:creationId xmlns:a16="http://schemas.microsoft.com/office/drawing/2014/main" id="{EF51A1DD-F954-55EC-8AFD-0F5086FAA6B2}"/>
              </a:ext>
            </a:extLst>
          </p:cNvPr>
          <p:cNvSpPr txBox="1"/>
          <p:nvPr/>
        </p:nvSpPr>
        <p:spPr>
          <a:xfrm>
            <a:off x="8339675" y="2883633"/>
            <a:ext cx="645120"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altLang="zh-CN" sz="1400" b="0" i="0" u="none" strike="noStrike" kern="1200" cap="none" spc="20" normalizeH="0" baseline="0" noProof="0" dirty="0">
                <a:ln>
                  <a:noFill/>
                </a:ln>
                <a:solidFill>
                  <a:srgbClr val="FFFFFF"/>
                </a:solidFill>
                <a:effectLst/>
                <a:uLnTx/>
                <a:uFillTx/>
                <a:latin typeface="Arial"/>
                <a:ea typeface="微软雅黑"/>
                <a:cs typeface="Arial"/>
              </a:rPr>
              <a:t>UGC ecology</a:t>
            </a:r>
            <a:endParaRPr kumimoji="0" lang="en-US" altLang="zh-CN" sz="1400" b="0" i="0" u="none" strike="noStrike" kern="1200" cap="none" spc="0" normalizeH="0" baseline="0" noProof="0" dirty="0">
              <a:ln>
                <a:noFill/>
              </a:ln>
              <a:solidFill>
                <a:srgbClr val="FFFFFF"/>
              </a:solidFill>
              <a:effectLst/>
              <a:uLnTx/>
              <a:uFillTx/>
              <a:latin typeface="Noto Serif CJK JP"/>
              <a:ea typeface="微软雅黑"/>
              <a:cs typeface="Noto Serif CJK JP"/>
            </a:endParaRPr>
          </a:p>
        </p:txBody>
      </p:sp>
      <p:sp>
        <p:nvSpPr>
          <p:cNvPr id="104" name="object 42">
            <a:extLst>
              <a:ext uri="{FF2B5EF4-FFF2-40B4-BE49-F238E27FC236}">
                <a16:creationId xmlns:a16="http://schemas.microsoft.com/office/drawing/2014/main" id="{C177348A-407C-A6A3-50A2-5BCC715D2EE6}"/>
              </a:ext>
            </a:extLst>
          </p:cNvPr>
          <p:cNvSpPr txBox="1"/>
          <p:nvPr/>
        </p:nvSpPr>
        <p:spPr>
          <a:xfrm>
            <a:off x="10217957" y="2092948"/>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dirty="0">
                <a:solidFill>
                  <a:schemeClr val="bg1"/>
                </a:solidFill>
                <a:latin typeface="Noto Serif CJK JP"/>
                <a:cs typeface="Noto Serif CJK JP"/>
              </a:rPr>
              <a:t>image engine</a:t>
            </a:r>
          </a:p>
        </p:txBody>
      </p:sp>
      <p:sp>
        <p:nvSpPr>
          <p:cNvPr id="105" name="object 43">
            <a:extLst>
              <a:ext uri="{FF2B5EF4-FFF2-40B4-BE49-F238E27FC236}">
                <a16:creationId xmlns:a16="http://schemas.microsoft.com/office/drawing/2014/main" id="{320D5B83-EB9E-385C-A714-B141F06F9A16}"/>
              </a:ext>
            </a:extLst>
          </p:cNvPr>
          <p:cNvSpPr txBox="1"/>
          <p:nvPr/>
        </p:nvSpPr>
        <p:spPr>
          <a:xfrm>
            <a:off x="8937921" y="1534815"/>
            <a:ext cx="1228855"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dirty="0">
                <a:solidFill>
                  <a:schemeClr val="bg1"/>
                </a:solidFill>
                <a:latin typeface="Noto Serif CJK JP"/>
                <a:cs typeface="Noto Serif CJK JP"/>
              </a:rPr>
              <a:t>extended reality</a:t>
            </a:r>
          </a:p>
        </p:txBody>
      </p:sp>
      <p:sp>
        <p:nvSpPr>
          <p:cNvPr id="106" name="object 44">
            <a:extLst>
              <a:ext uri="{FF2B5EF4-FFF2-40B4-BE49-F238E27FC236}">
                <a16:creationId xmlns:a16="http://schemas.microsoft.com/office/drawing/2014/main" id="{01BA719D-B306-FA16-D095-3BF0A9E1404F}"/>
              </a:ext>
            </a:extLst>
          </p:cNvPr>
          <p:cNvSpPr txBox="1"/>
          <p:nvPr/>
        </p:nvSpPr>
        <p:spPr>
          <a:xfrm>
            <a:off x="10154076" y="2861354"/>
            <a:ext cx="8515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spc="140" dirty="0">
                <a:solidFill>
                  <a:schemeClr val="bg1"/>
                </a:solidFill>
                <a:latin typeface="Arial"/>
                <a:cs typeface="Arial"/>
              </a:rPr>
              <a:t>MM</a:t>
            </a:r>
            <a:r>
              <a:rPr lang="en-US" altLang="zh-CN" sz="1400" spc="-10" dirty="0">
                <a:solidFill>
                  <a:schemeClr val="bg1"/>
                </a:solidFill>
                <a:latin typeface="Arial"/>
                <a:cs typeface="Arial"/>
              </a:rPr>
              <a:t>O</a:t>
            </a:r>
            <a:r>
              <a:rPr lang="en-US" altLang="zh-CN" sz="1400" spc="-5" dirty="0">
                <a:solidFill>
                  <a:schemeClr val="bg1"/>
                </a:solidFill>
                <a:latin typeface="Noto Serif CJK JP"/>
                <a:cs typeface="Arial"/>
              </a:rPr>
              <a:t> Game</a:t>
            </a:r>
            <a:endParaRPr lang="en-US" altLang="zh-CN" sz="1400" dirty="0">
              <a:solidFill>
                <a:schemeClr val="bg1"/>
              </a:solidFill>
              <a:latin typeface="Noto Serif CJK JP"/>
              <a:cs typeface="Noto Serif CJK JP"/>
            </a:endParaRPr>
          </a:p>
        </p:txBody>
      </p:sp>
      <p:grpSp>
        <p:nvGrpSpPr>
          <p:cNvPr id="107" name="object 45">
            <a:extLst>
              <a:ext uri="{FF2B5EF4-FFF2-40B4-BE49-F238E27FC236}">
                <a16:creationId xmlns:a16="http://schemas.microsoft.com/office/drawing/2014/main" id="{879038E4-B61C-17D8-0C2B-7AC70F65EAB5}"/>
              </a:ext>
            </a:extLst>
          </p:cNvPr>
          <p:cNvGrpSpPr/>
          <p:nvPr/>
        </p:nvGrpSpPr>
        <p:grpSpPr>
          <a:xfrm>
            <a:off x="5536546" y="4753344"/>
            <a:ext cx="1327887" cy="1240155"/>
            <a:chOff x="5614568" y="4944808"/>
            <a:chExt cx="1327887" cy="1240155"/>
          </a:xfrm>
        </p:grpSpPr>
        <p:sp>
          <p:nvSpPr>
            <p:cNvPr id="148" name="object 46">
              <a:extLst>
                <a:ext uri="{FF2B5EF4-FFF2-40B4-BE49-F238E27FC236}">
                  <a16:creationId xmlns:a16="http://schemas.microsoft.com/office/drawing/2014/main" id="{B73F5204-93A1-0988-5DDE-8AD1DDB6C1BE}"/>
                </a:ext>
              </a:extLst>
            </p:cNvPr>
            <p:cNvSpPr/>
            <p:nvPr/>
          </p:nvSpPr>
          <p:spPr>
            <a:xfrm>
              <a:off x="5647944" y="4953000"/>
              <a:ext cx="1286510" cy="1225550"/>
            </a:xfrm>
            <a:custGeom>
              <a:avLst/>
              <a:gdLst/>
              <a:ahLst/>
              <a:cxnLst/>
              <a:rect l="l" t="t" r="r" b="b"/>
              <a:pathLst>
                <a:path w="1286509" h="1225550">
                  <a:moveTo>
                    <a:pt x="1040891" y="1225296"/>
                  </a:moveTo>
                  <a:lnTo>
                    <a:pt x="245363" y="1225296"/>
                  </a:lnTo>
                  <a:lnTo>
                    <a:pt x="0" y="467867"/>
                  </a:lnTo>
                  <a:lnTo>
                    <a:pt x="643127" y="0"/>
                  </a:lnTo>
                  <a:lnTo>
                    <a:pt x="1286255" y="467867"/>
                  </a:lnTo>
                  <a:lnTo>
                    <a:pt x="1040891" y="1225296"/>
                  </a:lnTo>
                  <a:close/>
                </a:path>
              </a:pathLst>
            </a:custGeom>
            <a:solidFill>
              <a:srgbClr val="5B9BD3"/>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9" name="object 47">
              <a:extLst>
                <a:ext uri="{FF2B5EF4-FFF2-40B4-BE49-F238E27FC236}">
                  <a16:creationId xmlns:a16="http://schemas.microsoft.com/office/drawing/2014/main" id="{DAA13FF4-ABA8-43D5-9D99-00D6C2B07EFE}"/>
                </a:ext>
              </a:extLst>
            </p:cNvPr>
            <p:cNvSpPr/>
            <p:nvPr/>
          </p:nvSpPr>
          <p:spPr>
            <a:xfrm>
              <a:off x="5640070" y="4944808"/>
              <a:ext cx="1302385" cy="1240155"/>
            </a:xfrm>
            <a:custGeom>
              <a:avLst/>
              <a:gdLst/>
              <a:ahLst/>
              <a:cxnLst/>
              <a:rect l="l" t="t" r="r" b="b"/>
              <a:pathLst>
                <a:path w="1302384" h="1240154">
                  <a:moveTo>
                    <a:pt x="1301953" y="473621"/>
                  </a:moveTo>
                  <a:lnTo>
                    <a:pt x="1287030" y="462775"/>
                  </a:lnTo>
                  <a:lnTo>
                    <a:pt x="1287030" y="478459"/>
                  </a:lnTo>
                  <a:lnTo>
                    <a:pt x="1044079" y="1227239"/>
                  </a:lnTo>
                  <a:lnTo>
                    <a:pt x="257886" y="1227239"/>
                  </a:lnTo>
                  <a:lnTo>
                    <a:pt x="15798" y="481177"/>
                  </a:lnTo>
                  <a:lnTo>
                    <a:pt x="14922" y="478472"/>
                  </a:lnTo>
                  <a:lnTo>
                    <a:pt x="20955" y="474078"/>
                  </a:lnTo>
                  <a:lnTo>
                    <a:pt x="650976" y="15697"/>
                  </a:lnTo>
                  <a:lnTo>
                    <a:pt x="1287030" y="478459"/>
                  </a:lnTo>
                  <a:lnTo>
                    <a:pt x="1287030" y="462775"/>
                  </a:lnTo>
                  <a:lnTo>
                    <a:pt x="668820" y="12979"/>
                  </a:lnTo>
                  <a:lnTo>
                    <a:pt x="650976" y="0"/>
                  </a:lnTo>
                  <a:lnTo>
                    <a:pt x="0" y="473621"/>
                  </a:lnTo>
                  <a:lnTo>
                    <a:pt x="248653" y="1239939"/>
                  </a:lnTo>
                  <a:lnTo>
                    <a:pt x="1053312" y="1239939"/>
                  </a:lnTo>
                  <a:lnTo>
                    <a:pt x="1056005" y="1231633"/>
                  </a:lnTo>
                  <a:lnTo>
                    <a:pt x="1057427" y="1227239"/>
                  </a:lnTo>
                  <a:lnTo>
                    <a:pt x="1299502" y="481177"/>
                  </a:lnTo>
                  <a:lnTo>
                    <a:pt x="1301800" y="474078"/>
                  </a:lnTo>
                  <a:lnTo>
                    <a:pt x="1301953" y="473621"/>
                  </a:lnTo>
                  <a:close/>
                </a:path>
              </a:pathLst>
            </a:custGeom>
            <a:solidFill>
              <a:srgbClr val="416F9C"/>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0" name="object 48">
              <a:extLst>
                <a:ext uri="{FF2B5EF4-FFF2-40B4-BE49-F238E27FC236}">
                  <a16:creationId xmlns:a16="http://schemas.microsoft.com/office/drawing/2014/main" id="{26C9D416-4632-E49F-F018-5EBACE064F0D}"/>
                </a:ext>
              </a:extLst>
            </p:cNvPr>
            <p:cNvSpPr/>
            <p:nvPr/>
          </p:nvSpPr>
          <p:spPr>
            <a:xfrm>
              <a:off x="5614568" y="5390908"/>
              <a:ext cx="891540" cy="605790"/>
            </a:xfrm>
            <a:custGeom>
              <a:avLst/>
              <a:gdLst/>
              <a:ahLst/>
              <a:cxnLst/>
              <a:rect l="l" t="t" r="r" b="b"/>
              <a:pathLst>
                <a:path w="891540" h="605789">
                  <a:moveTo>
                    <a:pt x="891184" y="119697"/>
                  </a:moveTo>
                  <a:lnTo>
                    <a:pt x="846353" y="128663"/>
                  </a:lnTo>
                  <a:lnTo>
                    <a:pt x="846353" y="167513"/>
                  </a:lnTo>
                  <a:lnTo>
                    <a:pt x="811415" y="428637"/>
                  </a:lnTo>
                  <a:lnTo>
                    <a:pt x="442899" y="559612"/>
                  </a:lnTo>
                  <a:lnTo>
                    <a:pt x="89065" y="59867"/>
                  </a:lnTo>
                  <a:lnTo>
                    <a:pt x="687489" y="199288"/>
                  </a:lnTo>
                  <a:lnTo>
                    <a:pt x="846353" y="167513"/>
                  </a:lnTo>
                  <a:lnTo>
                    <a:pt x="846353" y="128663"/>
                  </a:lnTo>
                  <a:lnTo>
                    <a:pt x="688111" y="160312"/>
                  </a:lnTo>
                  <a:lnTo>
                    <a:pt x="691603" y="161137"/>
                  </a:lnTo>
                  <a:lnTo>
                    <a:pt x="684060" y="161124"/>
                  </a:lnTo>
                  <a:lnTo>
                    <a:pt x="688111" y="160312"/>
                  </a:lnTo>
                  <a:lnTo>
                    <a:pt x="81280" y="18935"/>
                  </a:lnTo>
                  <a:lnTo>
                    <a:pt x="0" y="0"/>
                  </a:lnTo>
                  <a:lnTo>
                    <a:pt x="428485" y="605167"/>
                  </a:lnTo>
                  <a:lnTo>
                    <a:pt x="523532" y="571385"/>
                  </a:lnTo>
                  <a:lnTo>
                    <a:pt x="846112" y="456742"/>
                  </a:lnTo>
                  <a:lnTo>
                    <a:pt x="848321" y="440169"/>
                  </a:lnTo>
                  <a:lnTo>
                    <a:pt x="850392" y="424738"/>
                  </a:lnTo>
                  <a:lnTo>
                    <a:pt x="888326" y="141084"/>
                  </a:lnTo>
                  <a:lnTo>
                    <a:pt x="891184" y="119697"/>
                  </a:lnTo>
                  <a:close/>
                </a:path>
              </a:pathLst>
            </a:custGeom>
            <a:solidFill>
              <a:srgbClr val="FFD966"/>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08" name="object 49">
            <a:extLst>
              <a:ext uri="{FF2B5EF4-FFF2-40B4-BE49-F238E27FC236}">
                <a16:creationId xmlns:a16="http://schemas.microsoft.com/office/drawing/2014/main" id="{3EFDD22B-EB01-4AED-D69A-5371D1CBBEAB}"/>
              </a:ext>
            </a:extLst>
          </p:cNvPr>
          <p:cNvSpPr txBox="1"/>
          <p:nvPr/>
        </p:nvSpPr>
        <p:spPr>
          <a:xfrm>
            <a:off x="4941839" y="5029313"/>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dirty="0">
                <a:solidFill>
                  <a:schemeClr val="bg1"/>
                </a:solidFill>
                <a:latin typeface="Noto Serif CJK JP"/>
                <a:cs typeface="Noto Serif CJK JP"/>
              </a:rPr>
              <a:t>Social system</a:t>
            </a:r>
          </a:p>
        </p:txBody>
      </p:sp>
      <p:sp>
        <p:nvSpPr>
          <p:cNvPr id="109" name="object 50">
            <a:extLst>
              <a:ext uri="{FF2B5EF4-FFF2-40B4-BE49-F238E27FC236}">
                <a16:creationId xmlns:a16="http://schemas.microsoft.com/office/drawing/2014/main" id="{B46F3275-63DF-182C-F37A-7080770A73B6}"/>
              </a:ext>
            </a:extLst>
          </p:cNvPr>
          <p:cNvSpPr txBox="1"/>
          <p:nvPr/>
        </p:nvSpPr>
        <p:spPr>
          <a:xfrm>
            <a:off x="5089391" y="5741442"/>
            <a:ext cx="643217"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spc="20" dirty="0">
                <a:solidFill>
                  <a:schemeClr val="bg1"/>
                </a:solidFill>
                <a:latin typeface="Arial"/>
                <a:cs typeface="Arial"/>
              </a:rPr>
              <a:t>UGC ecology</a:t>
            </a:r>
            <a:endParaRPr lang="en-US" altLang="zh-CN" sz="1400" dirty="0">
              <a:solidFill>
                <a:schemeClr val="bg1"/>
              </a:solidFill>
              <a:latin typeface="Noto Serif CJK JP"/>
              <a:cs typeface="Noto Serif CJK JP"/>
            </a:endParaRPr>
          </a:p>
        </p:txBody>
      </p:sp>
      <p:sp>
        <p:nvSpPr>
          <p:cNvPr id="110" name="object 51">
            <a:extLst>
              <a:ext uri="{FF2B5EF4-FFF2-40B4-BE49-F238E27FC236}">
                <a16:creationId xmlns:a16="http://schemas.microsoft.com/office/drawing/2014/main" id="{DCB87E75-BCB8-A469-B3B8-CB25DE38046E}"/>
              </a:ext>
            </a:extLst>
          </p:cNvPr>
          <p:cNvSpPr txBox="1"/>
          <p:nvPr/>
        </p:nvSpPr>
        <p:spPr>
          <a:xfrm>
            <a:off x="6889325" y="5027112"/>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dirty="0">
                <a:solidFill>
                  <a:schemeClr val="bg1"/>
                </a:solidFill>
                <a:latin typeface="Noto Serif CJK JP"/>
                <a:cs typeface="Noto Serif CJK JP"/>
              </a:rPr>
              <a:t>image engine</a:t>
            </a:r>
          </a:p>
        </p:txBody>
      </p:sp>
      <p:sp>
        <p:nvSpPr>
          <p:cNvPr id="111" name="object 52">
            <a:extLst>
              <a:ext uri="{FF2B5EF4-FFF2-40B4-BE49-F238E27FC236}">
                <a16:creationId xmlns:a16="http://schemas.microsoft.com/office/drawing/2014/main" id="{D8324462-FFC4-EE48-478E-0259AED93D49}"/>
              </a:ext>
            </a:extLst>
          </p:cNvPr>
          <p:cNvSpPr txBox="1"/>
          <p:nvPr/>
        </p:nvSpPr>
        <p:spPr>
          <a:xfrm>
            <a:off x="5677497" y="4501644"/>
            <a:ext cx="1262076"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dirty="0">
                <a:solidFill>
                  <a:schemeClr val="bg1"/>
                </a:solidFill>
                <a:latin typeface="Noto Serif CJK JP"/>
                <a:cs typeface="Noto Serif CJK JP"/>
              </a:rPr>
              <a:t>extended reality</a:t>
            </a:r>
          </a:p>
        </p:txBody>
      </p:sp>
      <p:sp>
        <p:nvSpPr>
          <p:cNvPr id="112" name="object 53">
            <a:extLst>
              <a:ext uri="{FF2B5EF4-FFF2-40B4-BE49-F238E27FC236}">
                <a16:creationId xmlns:a16="http://schemas.microsoft.com/office/drawing/2014/main" id="{515A4C1A-1615-62A9-0957-FE05E78CE17C}"/>
              </a:ext>
            </a:extLst>
          </p:cNvPr>
          <p:cNvSpPr txBox="1"/>
          <p:nvPr/>
        </p:nvSpPr>
        <p:spPr>
          <a:xfrm>
            <a:off x="6790900" y="5749335"/>
            <a:ext cx="8515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400" spc="140" dirty="0">
                <a:solidFill>
                  <a:schemeClr val="bg1"/>
                </a:solidFill>
                <a:latin typeface="Arial"/>
                <a:cs typeface="Arial"/>
              </a:rPr>
              <a:t>MM</a:t>
            </a:r>
            <a:r>
              <a:rPr sz="1400" spc="-10" dirty="0">
                <a:solidFill>
                  <a:schemeClr val="bg1"/>
                </a:solidFill>
                <a:latin typeface="Arial"/>
                <a:cs typeface="Arial"/>
              </a:rPr>
              <a:t>O</a:t>
            </a:r>
            <a:r>
              <a:rPr lang="en-US" sz="1400" spc="-5" dirty="0">
                <a:solidFill>
                  <a:schemeClr val="bg1"/>
                </a:solidFill>
                <a:latin typeface="Noto Serif CJK JP"/>
                <a:cs typeface="Arial"/>
              </a:rPr>
              <a:t> Game</a:t>
            </a:r>
            <a:endParaRPr sz="1400" dirty="0">
              <a:solidFill>
                <a:schemeClr val="bg1"/>
              </a:solidFill>
              <a:latin typeface="Noto Serif CJK JP"/>
              <a:cs typeface="Noto Serif CJK JP"/>
            </a:endParaRPr>
          </a:p>
        </p:txBody>
      </p:sp>
      <p:grpSp>
        <p:nvGrpSpPr>
          <p:cNvPr id="113" name="object 54">
            <a:extLst>
              <a:ext uri="{FF2B5EF4-FFF2-40B4-BE49-F238E27FC236}">
                <a16:creationId xmlns:a16="http://schemas.microsoft.com/office/drawing/2014/main" id="{DAA1CFA3-84F7-B6A2-D13D-09C99BB38FE5}"/>
              </a:ext>
            </a:extLst>
          </p:cNvPr>
          <p:cNvGrpSpPr/>
          <p:nvPr/>
        </p:nvGrpSpPr>
        <p:grpSpPr>
          <a:xfrm>
            <a:off x="1412056" y="1400290"/>
            <a:ext cx="8158364" cy="4951946"/>
            <a:chOff x="1490078" y="1591754"/>
            <a:chExt cx="8158364" cy="4951946"/>
          </a:xfrm>
        </p:grpSpPr>
        <p:sp>
          <p:nvSpPr>
            <p:cNvPr id="136" name="object 55">
              <a:extLst>
                <a:ext uri="{FF2B5EF4-FFF2-40B4-BE49-F238E27FC236}">
                  <a16:creationId xmlns:a16="http://schemas.microsoft.com/office/drawing/2014/main" id="{F34827A3-3FF1-C3BF-97C3-08228B4D1330}"/>
                </a:ext>
              </a:extLst>
            </p:cNvPr>
            <p:cNvSpPr/>
            <p:nvPr/>
          </p:nvSpPr>
          <p:spPr>
            <a:xfrm>
              <a:off x="1490078" y="1591754"/>
              <a:ext cx="3003550" cy="2463800"/>
            </a:xfrm>
            <a:custGeom>
              <a:avLst/>
              <a:gdLst/>
              <a:ahLst/>
              <a:cxnLst/>
              <a:rect l="l" t="t" r="r" b="b"/>
              <a:pathLst>
                <a:path w="3003550" h="2463800">
                  <a:moveTo>
                    <a:pt x="3003499" y="405955"/>
                  </a:moveTo>
                  <a:lnTo>
                    <a:pt x="3002915" y="405955"/>
                  </a:lnTo>
                  <a:lnTo>
                    <a:pt x="3002254" y="393700"/>
                  </a:lnTo>
                  <a:lnTo>
                    <a:pt x="3001289" y="381000"/>
                  </a:lnTo>
                  <a:lnTo>
                    <a:pt x="3000044" y="368300"/>
                  </a:lnTo>
                  <a:lnTo>
                    <a:pt x="2996793" y="342900"/>
                  </a:lnTo>
                  <a:lnTo>
                    <a:pt x="2994774" y="342900"/>
                  </a:lnTo>
                  <a:lnTo>
                    <a:pt x="2992501" y="330200"/>
                  </a:lnTo>
                  <a:lnTo>
                    <a:pt x="2987192" y="304800"/>
                  </a:lnTo>
                  <a:lnTo>
                    <a:pt x="2980918" y="279400"/>
                  </a:lnTo>
                  <a:lnTo>
                    <a:pt x="2977426" y="279400"/>
                  </a:lnTo>
                  <a:lnTo>
                    <a:pt x="2973692" y="266700"/>
                  </a:lnTo>
                  <a:lnTo>
                    <a:pt x="2965526" y="241300"/>
                  </a:lnTo>
                  <a:lnTo>
                    <a:pt x="2961119" y="241300"/>
                  </a:lnTo>
                  <a:lnTo>
                    <a:pt x="2956483" y="228600"/>
                  </a:lnTo>
                  <a:lnTo>
                    <a:pt x="2946552" y="203200"/>
                  </a:lnTo>
                  <a:lnTo>
                    <a:pt x="2941269" y="203200"/>
                  </a:lnTo>
                  <a:lnTo>
                    <a:pt x="2930093" y="177800"/>
                  </a:lnTo>
                  <a:lnTo>
                    <a:pt x="2924200" y="177800"/>
                  </a:lnTo>
                  <a:lnTo>
                    <a:pt x="2911830" y="152400"/>
                  </a:lnTo>
                  <a:lnTo>
                    <a:pt x="2905366" y="152400"/>
                  </a:lnTo>
                  <a:lnTo>
                    <a:pt x="2898698" y="139700"/>
                  </a:lnTo>
                  <a:lnTo>
                    <a:pt x="2891853" y="139700"/>
                  </a:lnTo>
                  <a:lnTo>
                    <a:pt x="2877629" y="114300"/>
                  </a:lnTo>
                  <a:lnTo>
                    <a:pt x="2870263" y="114300"/>
                  </a:lnTo>
                  <a:lnTo>
                    <a:pt x="2862707" y="101600"/>
                  </a:lnTo>
                  <a:lnTo>
                    <a:pt x="2854998" y="101600"/>
                  </a:lnTo>
                  <a:lnTo>
                    <a:pt x="2847124" y="88900"/>
                  </a:lnTo>
                  <a:lnTo>
                    <a:pt x="2839085" y="88900"/>
                  </a:lnTo>
                  <a:lnTo>
                    <a:pt x="2830893" y="76200"/>
                  </a:lnTo>
                  <a:lnTo>
                    <a:pt x="2822537" y="76200"/>
                  </a:lnTo>
                  <a:lnTo>
                    <a:pt x="2814040" y="63500"/>
                  </a:lnTo>
                  <a:lnTo>
                    <a:pt x="2805404" y="63500"/>
                  </a:lnTo>
                  <a:lnTo>
                    <a:pt x="2796603" y="50800"/>
                  </a:lnTo>
                  <a:lnTo>
                    <a:pt x="2778607" y="50800"/>
                  </a:lnTo>
                  <a:lnTo>
                    <a:pt x="2769412" y="38100"/>
                  </a:lnTo>
                  <a:lnTo>
                    <a:pt x="2760078" y="38100"/>
                  </a:lnTo>
                  <a:lnTo>
                    <a:pt x="2750616" y="25400"/>
                  </a:lnTo>
                  <a:lnTo>
                    <a:pt x="2721521" y="25400"/>
                  </a:lnTo>
                  <a:lnTo>
                    <a:pt x="2711589" y="12700"/>
                  </a:lnTo>
                  <a:lnTo>
                    <a:pt x="2681147" y="12700"/>
                  </a:lnTo>
                  <a:lnTo>
                    <a:pt x="2670784" y="0"/>
                  </a:lnTo>
                  <a:lnTo>
                    <a:pt x="332714" y="0"/>
                  </a:lnTo>
                  <a:lnTo>
                    <a:pt x="322364" y="12700"/>
                  </a:lnTo>
                  <a:lnTo>
                    <a:pt x="291922" y="12700"/>
                  </a:lnTo>
                  <a:lnTo>
                    <a:pt x="281990" y="25400"/>
                  </a:lnTo>
                  <a:lnTo>
                    <a:pt x="252882" y="25400"/>
                  </a:lnTo>
                  <a:lnTo>
                    <a:pt x="243420" y="38100"/>
                  </a:lnTo>
                  <a:lnTo>
                    <a:pt x="234099" y="38100"/>
                  </a:lnTo>
                  <a:lnTo>
                    <a:pt x="224891" y="50800"/>
                  </a:lnTo>
                  <a:lnTo>
                    <a:pt x="206895" y="50800"/>
                  </a:lnTo>
                  <a:lnTo>
                    <a:pt x="198107" y="63500"/>
                  </a:lnTo>
                  <a:lnTo>
                    <a:pt x="189458" y="63500"/>
                  </a:lnTo>
                  <a:lnTo>
                    <a:pt x="180962" y="76200"/>
                  </a:lnTo>
                  <a:lnTo>
                    <a:pt x="172605" y="76200"/>
                  </a:lnTo>
                  <a:lnTo>
                    <a:pt x="164414" y="88900"/>
                  </a:lnTo>
                  <a:lnTo>
                    <a:pt x="156387" y="88900"/>
                  </a:lnTo>
                  <a:lnTo>
                    <a:pt x="148488" y="101600"/>
                  </a:lnTo>
                  <a:lnTo>
                    <a:pt x="140779" y="101600"/>
                  </a:lnTo>
                  <a:lnTo>
                    <a:pt x="133248" y="114300"/>
                  </a:lnTo>
                  <a:lnTo>
                    <a:pt x="125869" y="114300"/>
                  </a:lnTo>
                  <a:lnTo>
                    <a:pt x="111645" y="139700"/>
                  </a:lnTo>
                  <a:lnTo>
                    <a:pt x="104800" y="139700"/>
                  </a:lnTo>
                  <a:lnTo>
                    <a:pt x="98145" y="152400"/>
                  </a:lnTo>
                  <a:lnTo>
                    <a:pt x="91668" y="152400"/>
                  </a:lnTo>
                  <a:lnTo>
                    <a:pt x="79298" y="177800"/>
                  </a:lnTo>
                  <a:lnTo>
                    <a:pt x="73406" y="177800"/>
                  </a:lnTo>
                  <a:lnTo>
                    <a:pt x="62230" y="203200"/>
                  </a:lnTo>
                  <a:lnTo>
                    <a:pt x="56946" y="203200"/>
                  </a:lnTo>
                  <a:lnTo>
                    <a:pt x="51879" y="215900"/>
                  </a:lnTo>
                  <a:lnTo>
                    <a:pt x="42392" y="241300"/>
                  </a:lnTo>
                  <a:lnTo>
                    <a:pt x="37973" y="241300"/>
                  </a:lnTo>
                  <a:lnTo>
                    <a:pt x="33782" y="254000"/>
                  </a:lnTo>
                  <a:lnTo>
                    <a:pt x="26085" y="279400"/>
                  </a:lnTo>
                  <a:lnTo>
                    <a:pt x="22580" y="279400"/>
                  </a:lnTo>
                  <a:lnTo>
                    <a:pt x="19329" y="292100"/>
                  </a:lnTo>
                  <a:lnTo>
                    <a:pt x="13525" y="317500"/>
                  </a:lnTo>
                  <a:lnTo>
                    <a:pt x="8737" y="342900"/>
                  </a:lnTo>
                  <a:lnTo>
                    <a:pt x="6718" y="342900"/>
                  </a:lnTo>
                  <a:lnTo>
                    <a:pt x="2222" y="381000"/>
                  </a:lnTo>
                  <a:lnTo>
                    <a:pt x="571" y="405955"/>
                  </a:lnTo>
                  <a:lnTo>
                    <a:pt x="0" y="405955"/>
                  </a:lnTo>
                  <a:lnTo>
                    <a:pt x="0" y="2082355"/>
                  </a:lnTo>
                  <a:lnTo>
                    <a:pt x="38227" y="2082355"/>
                  </a:lnTo>
                  <a:lnTo>
                    <a:pt x="38239" y="2082800"/>
                  </a:lnTo>
                  <a:lnTo>
                    <a:pt x="558" y="2082800"/>
                  </a:lnTo>
                  <a:lnTo>
                    <a:pt x="2222" y="2108200"/>
                  </a:lnTo>
                  <a:lnTo>
                    <a:pt x="6718" y="2146300"/>
                  </a:lnTo>
                  <a:lnTo>
                    <a:pt x="8737" y="2159000"/>
                  </a:lnTo>
                  <a:lnTo>
                    <a:pt x="11010" y="2159000"/>
                  </a:lnTo>
                  <a:lnTo>
                    <a:pt x="13525" y="2171700"/>
                  </a:lnTo>
                  <a:lnTo>
                    <a:pt x="16306" y="2184400"/>
                  </a:lnTo>
                  <a:lnTo>
                    <a:pt x="22580" y="2209800"/>
                  </a:lnTo>
                  <a:lnTo>
                    <a:pt x="26085" y="2209800"/>
                  </a:lnTo>
                  <a:lnTo>
                    <a:pt x="29819" y="2222500"/>
                  </a:lnTo>
                  <a:lnTo>
                    <a:pt x="37973" y="2247900"/>
                  </a:lnTo>
                  <a:lnTo>
                    <a:pt x="42392" y="2247900"/>
                  </a:lnTo>
                  <a:lnTo>
                    <a:pt x="47028" y="2260600"/>
                  </a:lnTo>
                  <a:lnTo>
                    <a:pt x="56946" y="2286000"/>
                  </a:lnTo>
                  <a:lnTo>
                    <a:pt x="62230" y="2286000"/>
                  </a:lnTo>
                  <a:lnTo>
                    <a:pt x="73406" y="2311400"/>
                  </a:lnTo>
                  <a:lnTo>
                    <a:pt x="79298" y="2311400"/>
                  </a:lnTo>
                  <a:lnTo>
                    <a:pt x="91668" y="2336800"/>
                  </a:lnTo>
                  <a:lnTo>
                    <a:pt x="98145" y="2336800"/>
                  </a:lnTo>
                  <a:lnTo>
                    <a:pt x="104800" y="2349500"/>
                  </a:lnTo>
                  <a:lnTo>
                    <a:pt x="111645" y="2349500"/>
                  </a:lnTo>
                  <a:lnTo>
                    <a:pt x="125869" y="2374900"/>
                  </a:lnTo>
                  <a:lnTo>
                    <a:pt x="133248" y="2374900"/>
                  </a:lnTo>
                  <a:lnTo>
                    <a:pt x="140779" y="2387600"/>
                  </a:lnTo>
                  <a:lnTo>
                    <a:pt x="148488" y="2387600"/>
                  </a:lnTo>
                  <a:lnTo>
                    <a:pt x="156387" y="2400300"/>
                  </a:lnTo>
                  <a:lnTo>
                    <a:pt x="164414" y="2400300"/>
                  </a:lnTo>
                  <a:lnTo>
                    <a:pt x="172605" y="2413000"/>
                  </a:lnTo>
                  <a:lnTo>
                    <a:pt x="180962" y="2413000"/>
                  </a:lnTo>
                  <a:lnTo>
                    <a:pt x="189458" y="2425700"/>
                  </a:lnTo>
                  <a:lnTo>
                    <a:pt x="198107" y="2425700"/>
                  </a:lnTo>
                  <a:lnTo>
                    <a:pt x="206895" y="2438400"/>
                  </a:lnTo>
                  <a:lnTo>
                    <a:pt x="224891" y="2438400"/>
                  </a:lnTo>
                  <a:lnTo>
                    <a:pt x="234099" y="2451100"/>
                  </a:lnTo>
                  <a:lnTo>
                    <a:pt x="243420" y="2451100"/>
                  </a:lnTo>
                  <a:lnTo>
                    <a:pt x="252882" y="2463800"/>
                  </a:lnTo>
                  <a:lnTo>
                    <a:pt x="419874" y="2463800"/>
                  </a:lnTo>
                  <a:lnTo>
                    <a:pt x="409333" y="2451100"/>
                  </a:lnTo>
                  <a:lnTo>
                    <a:pt x="332079" y="2451100"/>
                  </a:lnTo>
                  <a:lnTo>
                    <a:pt x="322287" y="2438400"/>
                  </a:lnTo>
                  <a:lnTo>
                    <a:pt x="295313" y="2438400"/>
                  </a:lnTo>
                  <a:lnTo>
                    <a:pt x="285927" y="2425700"/>
                  </a:lnTo>
                  <a:lnTo>
                    <a:pt x="268795" y="2425700"/>
                  </a:lnTo>
                  <a:lnTo>
                    <a:pt x="259753" y="2413000"/>
                  </a:lnTo>
                  <a:lnTo>
                    <a:pt x="243281" y="2413000"/>
                  </a:lnTo>
                  <a:lnTo>
                    <a:pt x="234619" y="2400300"/>
                  </a:lnTo>
                  <a:lnTo>
                    <a:pt x="218859" y="2400300"/>
                  </a:lnTo>
                  <a:lnTo>
                    <a:pt x="210604" y="2387600"/>
                  </a:lnTo>
                  <a:lnTo>
                    <a:pt x="203225" y="2387600"/>
                  </a:lnTo>
                  <a:lnTo>
                    <a:pt x="195249" y="2374900"/>
                  </a:lnTo>
                  <a:lnTo>
                    <a:pt x="188137" y="2374900"/>
                  </a:lnTo>
                  <a:lnTo>
                    <a:pt x="180454" y="2362200"/>
                  </a:lnTo>
                  <a:lnTo>
                    <a:pt x="166585" y="2362200"/>
                  </a:lnTo>
                  <a:lnTo>
                    <a:pt x="159359" y="2349500"/>
                  </a:lnTo>
                  <a:lnTo>
                    <a:pt x="159702" y="2349500"/>
                  </a:lnTo>
                  <a:lnTo>
                    <a:pt x="152641" y="2336800"/>
                  </a:lnTo>
                  <a:lnTo>
                    <a:pt x="152971" y="2349500"/>
                  </a:lnTo>
                  <a:lnTo>
                    <a:pt x="146088" y="2336800"/>
                  </a:lnTo>
                  <a:lnTo>
                    <a:pt x="146405" y="2336800"/>
                  </a:lnTo>
                  <a:lnTo>
                    <a:pt x="139687" y="2324100"/>
                  </a:lnTo>
                  <a:lnTo>
                    <a:pt x="133743" y="2324100"/>
                  </a:lnTo>
                  <a:lnTo>
                    <a:pt x="127381" y="2311400"/>
                  </a:lnTo>
                  <a:lnTo>
                    <a:pt x="121767" y="2311400"/>
                  </a:lnTo>
                  <a:lnTo>
                    <a:pt x="115760" y="2298700"/>
                  </a:lnTo>
                  <a:lnTo>
                    <a:pt x="110477" y="2298700"/>
                  </a:lnTo>
                  <a:lnTo>
                    <a:pt x="104851" y="2286000"/>
                  </a:lnTo>
                  <a:lnTo>
                    <a:pt x="105105" y="2286000"/>
                  </a:lnTo>
                  <a:lnTo>
                    <a:pt x="99669" y="2273300"/>
                  </a:lnTo>
                  <a:lnTo>
                    <a:pt x="94907" y="2273300"/>
                  </a:lnTo>
                  <a:lnTo>
                    <a:pt x="89865" y="2260600"/>
                  </a:lnTo>
                  <a:lnTo>
                    <a:pt x="90093" y="2260600"/>
                  </a:lnTo>
                  <a:lnTo>
                    <a:pt x="85255" y="2247900"/>
                  </a:lnTo>
                  <a:lnTo>
                    <a:pt x="81038" y="2247900"/>
                  </a:lnTo>
                  <a:lnTo>
                    <a:pt x="76606" y="2235200"/>
                  </a:lnTo>
                  <a:lnTo>
                    <a:pt x="76809" y="2235200"/>
                  </a:lnTo>
                  <a:lnTo>
                    <a:pt x="72593" y="2222500"/>
                  </a:lnTo>
                  <a:lnTo>
                    <a:pt x="68961" y="2222500"/>
                  </a:lnTo>
                  <a:lnTo>
                    <a:pt x="65176" y="2209800"/>
                  </a:lnTo>
                  <a:lnTo>
                    <a:pt x="65341" y="2209800"/>
                  </a:lnTo>
                  <a:lnTo>
                    <a:pt x="61785" y="2197100"/>
                  </a:lnTo>
                  <a:lnTo>
                    <a:pt x="58750" y="2197100"/>
                  </a:lnTo>
                  <a:lnTo>
                    <a:pt x="55638" y="2184400"/>
                  </a:lnTo>
                  <a:lnTo>
                    <a:pt x="55778" y="2184400"/>
                  </a:lnTo>
                  <a:lnTo>
                    <a:pt x="52895" y="2171700"/>
                  </a:lnTo>
                  <a:lnTo>
                    <a:pt x="50368" y="2159000"/>
                  </a:lnTo>
                  <a:lnTo>
                    <a:pt x="48183" y="2159000"/>
                  </a:lnTo>
                  <a:lnTo>
                    <a:pt x="46101" y="2146300"/>
                  </a:lnTo>
                  <a:lnTo>
                    <a:pt x="42583" y="2120900"/>
                  </a:lnTo>
                  <a:lnTo>
                    <a:pt x="41275" y="2120900"/>
                  </a:lnTo>
                  <a:lnTo>
                    <a:pt x="40144" y="2108200"/>
                  </a:lnTo>
                  <a:lnTo>
                    <a:pt x="38595" y="2082800"/>
                  </a:lnTo>
                  <a:lnTo>
                    <a:pt x="38366" y="2074608"/>
                  </a:lnTo>
                  <a:lnTo>
                    <a:pt x="38366" y="406400"/>
                  </a:lnTo>
                  <a:lnTo>
                    <a:pt x="38595" y="406400"/>
                  </a:lnTo>
                  <a:lnTo>
                    <a:pt x="40093" y="381000"/>
                  </a:lnTo>
                  <a:lnTo>
                    <a:pt x="41275" y="368300"/>
                  </a:lnTo>
                  <a:lnTo>
                    <a:pt x="42583" y="368300"/>
                  </a:lnTo>
                  <a:lnTo>
                    <a:pt x="44183" y="355600"/>
                  </a:lnTo>
                  <a:lnTo>
                    <a:pt x="46101" y="342900"/>
                  </a:lnTo>
                  <a:lnTo>
                    <a:pt x="48183" y="330200"/>
                  </a:lnTo>
                  <a:lnTo>
                    <a:pt x="50368" y="330200"/>
                  </a:lnTo>
                  <a:lnTo>
                    <a:pt x="55778" y="304800"/>
                  </a:lnTo>
                  <a:lnTo>
                    <a:pt x="55638" y="304800"/>
                  </a:lnTo>
                  <a:lnTo>
                    <a:pt x="58750" y="292100"/>
                  </a:lnTo>
                  <a:lnTo>
                    <a:pt x="61785" y="292100"/>
                  </a:lnTo>
                  <a:lnTo>
                    <a:pt x="65341" y="279400"/>
                  </a:lnTo>
                  <a:lnTo>
                    <a:pt x="65176" y="279400"/>
                  </a:lnTo>
                  <a:lnTo>
                    <a:pt x="68961" y="266700"/>
                  </a:lnTo>
                  <a:lnTo>
                    <a:pt x="72593" y="266700"/>
                  </a:lnTo>
                  <a:lnTo>
                    <a:pt x="76809" y="254000"/>
                  </a:lnTo>
                  <a:lnTo>
                    <a:pt x="76606" y="254000"/>
                  </a:lnTo>
                  <a:lnTo>
                    <a:pt x="81038" y="241300"/>
                  </a:lnTo>
                  <a:lnTo>
                    <a:pt x="85255" y="241300"/>
                  </a:lnTo>
                  <a:lnTo>
                    <a:pt x="90093" y="228600"/>
                  </a:lnTo>
                  <a:lnTo>
                    <a:pt x="89865" y="228600"/>
                  </a:lnTo>
                  <a:lnTo>
                    <a:pt x="94907" y="215900"/>
                  </a:lnTo>
                  <a:lnTo>
                    <a:pt x="99669" y="215900"/>
                  </a:lnTo>
                  <a:lnTo>
                    <a:pt x="105105" y="203200"/>
                  </a:lnTo>
                  <a:lnTo>
                    <a:pt x="104851" y="203200"/>
                  </a:lnTo>
                  <a:lnTo>
                    <a:pt x="110477" y="190500"/>
                  </a:lnTo>
                  <a:lnTo>
                    <a:pt x="110210" y="203200"/>
                  </a:lnTo>
                  <a:lnTo>
                    <a:pt x="116039" y="190500"/>
                  </a:lnTo>
                  <a:lnTo>
                    <a:pt x="115760" y="190500"/>
                  </a:lnTo>
                  <a:lnTo>
                    <a:pt x="121767" y="177800"/>
                  </a:lnTo>
                  <a:lnTo>
                    <a:pt x="127381" y="177800"/>
                  </a:lnTo>
                  <a:lnTo>
                    <a:pt x="133743" y="165100"/>
                  </a:lnTo>
                  <a:lnTo>
                    <a:pt x="139687" y="165100"/>
                  </a:lnTo>
                  <a:lnTo>
                    <a:pt x="146405" y="152400"/>
                  </a:lnTo>
                  <a:lnTo>
                    <a:pt x="152641" y="152400"/>
                  </a:lnTo>
                  <a:lnTo>
                    <a:pt x="159702" y="139700"/>
                  </a:lnTo>
                  <a:lnTo>
                    <a:pt x="159359" y="139700"/>
                  </a:lnTo>
                  <a:lnTo>
                    <a:pt x="166585" y="127000"/>
                  </a:lnTo>
                  <a:lnTo>
                    <a:pt x="166243" y="139700"/>
                  </a:lnTo>
                  <a:lnTo>
                    <a:pt x="173621" y="127000"/>
                  </a:lnTo>
                  <a:lnTo>
                    <a:pt x="180454" y="127000"/>
                  </a:lnTo>
                  <a:lnTo>
                    <a:pt x="188137" y="114300"/>
                  </a:lnTo>
                  <a:lnTo>
                    <a:pt x="195249" y="114300"/>
                  </a:lnTo>
                  <a:lnTo>
                    <a:pt x="203225" y="101600"/>
                  </a:lnTo>
                  <a:lnTo>
                    <a:pt x="210604" y="101600"/>
                  </a:lnTo>
                  <a:lnTo>
                    <a:pt x="218859" y="88900"/>
                  </a:lnTo>
                  <a:lnTo>
                    <a:pt x="234619" y="88900"/>
                  </a:lnTo>
                  <a:lnTo>
                    <a:pt x="243281" y="76200"/>
                  </a:lnTo>
                  <a:lnTo>
                    <a:pt x="259753" y="76200"/>
                  </a:lnTo>
                  <a:lnTo>
                    <a:pt x="268795" y="63500"/>
                  </a:lnTo>
                  <a:lnTo>
                    <a:pt x="285927" y="63500"/>
                  </a:lnTo>
                  <a:lnTo>
                    <a:pt x="295313" y="50800"/>
                  </a:lnTo>
                  <a:lnTo>
                    <a:pt x="322287" y="50800"/>
                  </a:lnTo>
                  <a:lnTo>
                    <a:pt x="332079" y="38100"/>
                  </a:lnTo>
                  <a:lnTo>
                    <a:pt x="2671419" y="38100"/>
                  </a:lnTo>
                  <a:lnTo>
                    <a:pt x="2681211" y="50800"/>
                  </a:lnTo>
                  <a:lnTo>
                    <a:pt x="2708198" y="50800"/>
                  </a:lnTo>
                  <a:lnTo>
                    <a:pt x="2717571" y="63500"/>
                  </a:lnTo>
                  <a:lnTo>
                    <a:pt x="2734716" y="63500"/>
                  </a:lnTo>
                  <a:lnTo>
                    <a:pt x="2743746" y="76200"/>
                  </a:lnTo>
                  <a:lnTo>
                    <a:pt x="2760218" y="76200"/>
                  </a:lnTo>
                  <a:lnTo>
                    <a:pt x="2768892" y="88900"/>
                  </a:lnTo>
                  <a:lnTo>
                    <a:pt x="2784640" y="88900"/>
                  </a:lnTo>
                  <a:lnTo>
                    <a:pt x="2792907" y="101600"/>
                  </a:lnTo>
                  <a:lnTo>
                    <a:pt x="2800273" y="101600"/>
                  </a:lnTo>
                  <a:lnTo>
                    <a:pt x="2808262" y="114300"/>
                  </a:lnTo>
                  <a:lnTo>
                    <a:pt x="2815361" y="114300"/>
                  </a:lnTo>
                  <a:lnTo>
                    <a:pt x="2823045" y="127000"/>
                  </a:lnTo>
                  <a:lnTo>
                    <a:pt x="2829877" y="127000"/>
                  </a:lnTo>
                  <a:lnTo>
                    <a:pt x="2837256" y="139700"/>
                  </a:lnTo>
                  <a:lnTo>
                    <a:pt x="2836913" y="127000"/>
                  </a:lnTo>
                  <a:lnTo>
                    <a:pt x="2844127" y="139700"/>
                  </a:lnTo>
                  <a:lnTo>
                    <a:pt x="2843796" y="139700"/>
                  </a:lnTo>
                  <a:lnTo>
                    <a:pt x="2850858" y="152400"/>
                  </a:lnTo>
                  <a:lnTo>
                    <a:pt x="2857106" y="152400"/>
                  </a:lnTo>
                  <a:lnTo>
                    <a:pt x="2863812" y="165100"/>
                  </a:lnTo>
                  <a:lnTo>
                    <a:pt x="2869755" y="165100"/>
                  </a:lnTo>
                  <a:lnTo>
                    <a:pt x="2876118" y="177800"/>
                  </a:lnTo>
                  <a:lnTo>
                    <a:pt x="2881731" y="177800"/>
                  </a:lnTo>
                  <a:lnTo>
                    <a:pt x="2887738" y="190500"/>
                  </a:lnTo>
                  <a:lnTo>
                    <a:pt x="2887472" y="190500"/>
                  </a:lnTo>
                  <a:lnTo>
                    <a:pt x="2893288" y="203200"/>
                  </a:lnTo>
                  <a:lnTo>
                    <a:pt x="2893022" y="190500"/>
                  </a:lnTo>
                  <a:lnTo>
                    <a:pt x="2898660" y="203200"/>
                  </a:lnTo>
                  <a:lnTo>
                    <a:pt x="2898394" y="203200"/>
                  </a:lnTo>
                  <a:lnTo>
                    <a:pt x="2903842" y="215900"/>
                  </a:lnTo>
                  <a:lnTo>
                    <a:pt x="2908592" y="215900"/>
                  </a:lnTo>
                  <a:lnTo>
                    <a:pt x="2913646" y="228600"/>
                  </a:lnTo>
                  <a:lnTo>
                    <a:pt x="2913405" y="228600"/>
                  </a:lnTo>
                  <a:lnTo>
                    <a:pt x="2918256" y="241300"/>
                  </a:lnTo>
                  <a:lnTo>
                    <a:pt x="2922460" y="241300"/>
                  </a:lnTo>
                  <a:lnTo>
                    <a:pt x="2926892" y="254000"/>
                  </a:lnTo>
                  <a:lnTo>
                    <a:pt x="2926689" y="254000"/>
                  </a:lnTo>
                  <a:lnTo>
                    <a:pt x="2930906" y="266700"/>
                  </a:lnTo>
                  <a:lnTo>
                    <a:pt x="2934538" y="266700"/>
                  </a:lnTo>
                  <a:lnTo>
                    <a:pt x="2938335" y="279400"/>
                  </a:lnTo>
                  <a:lnTo>
                    <a:pt x="2938157" y="279400"/>
                  </a:lnTo>
                  <a:lnTo>
                    <a:pt x="2941726" y="292100"/>
                  </a:lnTo>
                  <a:lnTo>
                    <a:pt x="2944749" y="292100"/>
                  </a:lnTo>
                  <a:lnTo>
                    <a:pt x="2947873" y="304800"/>
                  </a:lnTo>
                  <a:lnTo>
                    <a:pt x="2947733" y="304800"/>
                  </a:lnTo>
                  <a:lnTo>
                    <a:pt x="2950616" y="317500"/>
                  </a:lnTo>
                  <a:lnTo>
                    <a:pt x="2950476" y="317500"/>
                  </a:lnTo>
                  <a:lnTo>
                    <a:pt x="2953131" y="330200"/>
                  </a:lnTo>
                  <a:lnTo>
                    <a:pt x="2955315" y="330200"/>
                  </a:lnTo>
                  <a:lnTo>
                    <a:pt x="2957499" y="342900"/>
                  </a:lnTo>
                  <a:lnTo>
                    <a:pt x="2960928" y="368300"/>
                  </a:lnTo>
                  <a:lnTo>
                    <a:pt x="2962224" y="368300"/>
                  </a:lnTo>
                  <a:lnTo>
                    <a:pt x="2963354" y="381000"/>
                  </a:lnTo>
                  <a:lnTo>
                    <a:pt x="2964904" y="406400"/>
                  </a:lnTo>
                  <a:lnTo>
                    <a:pt x="2965119" y="406400"/>
                  </a:lnTo>
                  <a:lnTo>
                    <a:pt x="2965119" y="2075268"/>
                  </a:lnTo>
                  <a:lnTo>
                    <a:pt x="2964878" y="2082800"/>
                  </a:lnTo>
                  <a:lnTo>
                    <a:pt x="2963405" y="2108200"/>
                  </a:lnTo>
                  <a:lnTo>
                    <a:pt x="2962224" y="2120900"/>
                  </a:lnTo>
                  <a:lnTo>
                    <a:pt x="2960928" y="2120900"/>
                  </a:lnTo>
                  <a:lnTo>
                    <a:pt x="2957499" y="2146300"/>
                  </a:lnTo>
                  <a:lnTo>
                    <a:pt x="2955315" y="2159000"/>
                  </a:lnTo>
                  <a:lnTo>
                    <a:pt x="2953131" y="2159000"/>
                  </a:lnTo>
                  <a:lnTo>
                    <a:pt x="2950476" y="2171700"/>
                  </a:lnTo>
                  <a:lnTo>
                    <a:pt x="2950616" y="2171700"/>
                  </a:lnTo>
                  <a:lnTo>
                    <a:pt x="2947733" y="2184400"/>
                  </a:lnTo>
                  <a:lnTo>
                    <a:pt x="2947873" y="2184400"/>
                  </a:lnTo>
                  <a:lnTo>
                    <a:pt x="2944749" y="2197100"/>
                  </a:lnTo>
                  <a:lnTo>
                    <a:pt x="2941726" y="2197100"/>
                  </a:lnTo>
                  <a:lnTo>
                    <a:pt x="2938157" y="2209800"/>
                  </a:lnTo>
                  <a:lnTo>
                    <a:pt x="2938335" y="2209800"/>
                  </a:lnTo>
                  <a:lnTo>
                    <a:pt x="2934538" y="2222500"/>
                  </a:lnTo>
                  <a:lnTo>
                    <a:pt x="2930906" y="2222500"/>
                  </a:lnTo>
                  <a:lnTo>
                    <a:pt x="2926689" y="2235200"/>
                  </a:lnTo>
                  <a:lnTo>
                    <a:pt x="2926892" y="2235200"/>
                  </a:lnTo>
                  <a:lnTo>
                    <a:pt x="2922460" y="2247900"/>
                  </a:lnTo>
                  <a:lnTo>
                    <a:pt x="2918256" y="2247900"/>
                  </a:lnTo>
                  <a:lnTo>
                    <a:pt x="2913405" y="2260600"/>
                  </a:lnTo>
                  <a:lnTo>
                    <a:pt x="2913646" y="2260600"/>
                  </a:lnTo>
                  <a:lnTo>
                    <a:pt x="2908592" y="2273300"/>
                  </a:lnTo>
                  <a:lnTo>
                    <a:pt x="2903842" y="2273300"/>
                  </a:lnTo>
                  <a:lnTo>
                    <a:pt x="2898394" y="2286000"/>
                  </a:lnTo>
                  <a:lnTo>
                    <a:pt x="2898660" y="2286000"/>
                  </a:lnTo>
                  <a:lnTo>
                    <a:pt x="2893022" y="2298700"/>
                  </a:lnTo>
                  <a:lnTo>
                    <a:pt x="2887738" y="2298700"/>
                  </a:lnTo>
                  <a:lnTo>
                    <a:pt x="2881731" y="2311400"/>
                  </a:lnTo>
                  <a:lnTo>
                    <a:pt x="2876118" y="2311400"/>
                  </a:lnTo>
                  <a:lnTo>
                    <a:pt x="2869755" y="2324100"/>
                  </a:lnTo>
                  <a:lnTo>
                    <a:pt x="2863812" y="2324100"/>
                  </a:lnTo>
                  <a:lnTo>
                    <a:pt x="2857106" y="2336800"/>
                  </a:lnTo>
                  <a:lnTo>
                    <a:pt x="2857411" y="2336800"/>
                  </a:lnTo>
                  <a:lnTo>
                    <a:pt x="2850527" y="2349500"/>
                  </a:lnTo>
                  <a:lnTo>
                    <a:pt x="2850858" y="2336800"/>
                  </a:lnTo>
                  <a:lnTo>
                    <a:pt x="2843796" y="2349500"/>
                  </a:lnTo>
                  <a:lnTo>
                    <a:pt x="2844127" y="2349500"/>
                  </a:lnTo>
                  <a:lnTo>
                    <a:pt x="2836913" y="2362200"/>
                  </a:lnTo>
                  <a:lnTo>
                    <a:pt x="2823045" y="2362200"/>
                  </a:lnTo>
                  <a:lnTo>
                    <a:pt x="2815361" y="2374900"/>
                  </a:lnTo>
                  <a:lnTo>
                    <a:pt x="2808262" y="2374900"/>
                  </a:lnTo>
                  <a:lnTo>
                    <a:pt x="2800273" y="2387600"/>
                  </a:lnTo>
                  <a:lnTo>
                    <a:pt x="2792907" y="2387600"/>
                  </a:lnTo>
                  <a:lnTo>
                    <a:pt x="2784640" y="2400300"/>
                  </a:lnTo>
                  <a:lnTo>
                    <a:pt x="2768892" y="2400300"/>
                  </a:lnTo>
                  <a:lnTo>
                    <a:pt x="2760218" y="2413000"/>
                  </a:lnTo>
                  <a:lnTo>
                    <a:pt x="2743746" y="2413000"/>
                  </a:lnTo>
                  <a:lnTo>
                    <a:pt x="2734716" y="2425700"/>
                  </a:lnTo>
                  <a:lnTo>
                    <a:pt x="2717571" y="2425700"/>
                  </a:lnTo>
                  <a:lnTo>
                    <a:pt x="2708198" y="2438400"/>
                  </a:lnTo>
                  <a:lnTo>
                    <a:pt x="2681211" y="2438400"/>
                  </a:lnTo>
                  <a:lnTo>
                    <a:pt x="2671419" y="2451100"/>
                  </a:lnTo>
                  <a:lnTo>
                    <a:pt x="2594165" y="2451100"/>
                  </a:lnTo>
                  <a:lnTo>
                    <a:pt x="2583637" y="2463800"/>
                  </a:lnTo>
                  <a:lnTo>
                    <a:pt x="2750616" y="2463800"/>
                  </a:lnTo>
                  <a:lnTo>
                    <a:pt x="2760078" y="2451100"/>
                  </a:lnTo>
                  <a:lnTo>
                    <a:pt x="2769412" y="2451100"/>
                  </a:lnTo>
                  <a:lnTo>
                    <a:pt x="2778607" y="2438400"/>
                  </a:lnTo>
                  <a:lnTo>
                    <a:pt x="2796603" y="2438400"/>
                  </a:lnTo>
                  <a:lnTo>
                    <a:pt x="2805404" y="2425700"/>
                  </a:lnTo>
                  <a:lnTo>
                    <a:pt x="2814040" y="2425700"/>
                  </a:lnTo>
                  <a:lnTo>
                    <a:pt x="2822537" y="2413000"/>
                  </a:lnTo>
                  <a:lnTo>
                    <a:pt x="2830893" y="2413000"/>
                  </a:lnTo>
                  <a:lnTo>
                    <a:pt x="2839085" y="2400300"/>
                  </a:lnTo>
                  <a:lnTo>
                    <a:pt x="2847124" y="2400300"/>
                  </a:lnTo>
                  <a:lnTo>
                    <a:pt x="2854998" y="2387600"/>
                  </a:lnTo>
                  <a:lnTo>
                    <a:pt x="2862707" y="2387600"/>
                  </a:lnTo>
                  <a:lnTo>
                    <a:pt x="2870263" y="2374900"/>
                  </a:lnTo>
                  <a:lnTo>
                    <a:pt x="2877629" y="2374900"/>
                  </a:lnTo>
                  <a:lnTo>
                    <a:pt x="2891853" y="2349500"/>
                  </a:lnTo>
                  <a:lnTo>
                    <a:pt x="2898698" y="2349500"/>
                  </a:lnTo>
                  <a:lnTo>
                    <a:pt x="2905366" y="2336800"/>
                  </a:lnTo>
                  <a:lnTo>
                    <a:pt x="2911830" y="2336800"/>
                  </a:lnTo>
                  <a:lnTo>
                    <a:pt x="2924200" y="2311400"/>
                  </a:lnTo>
                  <a:lnTo>
                    <a:pt x="2930093" y="2311400"/>
                  </a:lnTo>
                  <a:lnTo>
                    <a:pt x="2941269" y="2286000"/>
                  </a:lnTo>
                  <a:lnTo>
                    <a:pt x="2946552" y="2286000"/>
                  </a:lnTo>
                  <a:lnTo>
                    <a:pt x="2951619" y="2273300"/>
                  </a:lnTo>
                  <a:lnTo>
                    <a:pt x="2961119" y="2247900"/>
                  </a:lnTo>
                  <a:lnTo>
                    <a:pt x="2965526" y="2247900"/>
                  </a:lnTo>
                  <a:lnTo>
                    <a:pt x="2969717" y="2235200"/>
                  </a:lnTo>
                  <a:lnTo>
                    <a:pt x="2977426" y="2209800"/>
                  </a:lnTo>
                  <a:lnTo>
                    <a:pt x="2980918" y="2209800"/>
                  </a:lnTo>
                  <a:lnTo>
                    <a:pt x="2987192" y="2184400"/>
                  </a:lnTo>
                  <a:lnTo>
                    <a:pt x="2992501" y="2159000"/>
                  </a:lnTo>
                  <a:lnTo>
                    <a:pt x="2994774" y="2159000"/>
                  </a:lnTo>
                  <a:lnTo>
                    <a:pt x="2996793" y="2146300"/>
                  </a:lnTo>
                  <a:lnTo>
                    <a:pt x="3000044" y="2120900"/>
                  </a:lnTo>
                  <a:lnTo>
                    <a:pt x="3002940" y="2082800"/>
                  </a:lnTo>
                  <a:lnTo>
                    <a:pt x="2965272" y="2082800"/>
                  </a:lnTo>
                  <a:lnTo>
                    <a:pt x="2965272" y="2082355"/>
                  </a:lnTo>
                  <a:lnTo>
                    <a:pt x="3003499" y="2082355"/>
                  </a:lnTo>
                  <a:lnTo>
                    <a:pt x="3003499" y="405955"/>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7" name="object 56">
              <a:extLst>
                <a:ext uri="{FF2B5EF4-FFF2-40B4-BE49-F238E27FC236}">
                  <a16:creationId xmlns:a16="http://schemas.microsoft.com/office/drawing/2014/main" id="{6A5D49DE-FC23-94F0-2E47-4E9DB3CAFE16}"/>
                </a:ext>
              </a:extLst>
            </p:cNvPr>
            <p:cNvSpPr/>
            <p:nvPr/>
          </p:nvSpPr>
          <p:spPr>
            <a:xfrm>
              <a:off x="1772069" y="4042854"/>
              <a:ext cx="2478405" cy="50800"/>
            </a:xfrm>
            <a:custGeom>
              <a:avLst/>
              <a:gdLst/>
              <a:ahLst/>
              <a:cxnLst/>
              <a:rect l="l" t="t" r="r" b="b"/>
              <a:pathLst>
                <a:path w="2478404" h="50800">
                  <a:moveTo>
                    <a:pt x="2478087" y="0"/>
                  </a:moveTo>
                  <a:lnTo>
                    <a:pt x="2312174" y="0"/>
                  </a:lnTo>
                  <a:lnTo>
                    <a:pt x="2301646" y="12700"/>
                  </a:lnTo>
                  <a:lnTo>
                    <a:pt x="0" y="12700"/>
                  </a:lnTo>
                  <a:lnTo>
                    <a:pt x="9931" y="25400"/>
                  </a:lnTo>
                  <a:lnTo>
                    <a:pt x="40373" y="25400"/>
                  </a:lnTo>
                  <a:lnTo>
                    <a:pt x="50723" y="38100"/>
                  </a:lnTo>
                  <a:lnTo>
                    <a:pt x="125653" y="38100"/>
                  </a:lnTo>
                  <a:lnTo>
                    <a:pt x="136677" y="50800"/>
                  </a:lnTo>
                  <a:lnTo>
                    <a:pt x="2302853" y="50800"/>
                  </a:lnTo>
                  <a:lnTo>
                    <a:pt x="2313863" y="38100"/>
                  </a:lnTo>
                  <a:lnTo>
                    <a:pt x="2388793" y="38100"/>
                  </a:lnTo>
                  <a:lnTo>
                    <a:pt x="2399157" y="25400"/>
                  </a:lnTo>
                  <a:lnTo>
                    <a:pt x="2429599" y="25400"/>
                  </a:lnTo>
                  <a:lnTo>
                    <a:pt x="2439530" y="12700"/>
                  </a:lnTo>
                  <a:lnTo>
                    <a:pt x="2468626" y="12700"/>
                  </a:lnTo>
                  <a:lnTo>
                    <a:pt x="2478087"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8" name="object 57">
              <a:extLst>
                <a:ext uri="{FF2B5EF4-FFF2-40B4-BE49-F238E27FC236}">
                  <a16:creationId xmlns:a16="http://schemas.microsoft.com/office/drawing/2014/main" id="{FA5F1769-91D7-BF1F-91E7-FFCF7A4B098F}"/>
                </a:ext>
              </a:extLst>
            </p:cNvPr>
            <p:cNvSpPr/>
            <p:nvPr/>
          </p:nvSpPr>
          <p:spPr>
            <a:xfrm>
              <a:off x="4785461" y="4041800"/>
              <a:ext cx="3003550" cy="2463800"/>
            </a:xfrm>
            <a:custGeom>
              <a:avLst/>
              <a:gdLst/>
              <a:ahLst/>
              <a:cxnLst/>
              <a:rect l="l" t="t" r="r" b="b"/>
              <a:pathLst>
                <a:path w="3003550" h="2463800">
                  <a:moveTo>
                    <a:pt x="419874" y="2463800"/>
                  </a:moveTo>
                  <a:lnTo>
                    <a:pt x="409333" y="2451100"/>
                  </a:lnTo>
                  <a:lnTo>
                    <a:pt x="332092" y="2451100"/>
                  </a:lnTo>
                  <a:lnTo>
                    <a:pt x="322287" y="2438400"/>
                  </a:lnTo>
                  <a:lnTo>
                    <a:pt x="295313" y="2438400"/>
                  </a:lnTo>
                  <a:lnTo>
                    <a:pt x="285927" y="2425700"/>
                  </a:lnTo>
                  <a:lnTo>
                    <a:pt x="268795" y="2425700"/>
                  </a:lnTo>
                  <a:lnTo>
                    <a:pt x="259753" y="2413000"/>
                  </a:lnTo>
                  <a:lnTo>
                    <a:pt x="243281" y="2413000"/>
                  </a:lnTo>
                  <a:lnTo>
                    <a:pt x="234619" y="2400300"/>
                  </a:lnTo>
                  <a:lnTo>
                    <a:pt x="218859" y="2400300"/>
                  </a:lnTo>
                  <a:lnTo>
                    <a:pt x="210604" y="2387600"/>
                  </a:lnTo>
                  <a:lnTo>
                    <a:pt x="203225" y="2387600"/>
                  </a:lnTo>
                  <a:lnTo>
                    <a:pt x="195249" y="2374900"/>
                  </a:lnTo>
                  <a:lnTo>
                    <a:pt x="188137" y="2374900"/>
                  </a:lnTo>
                  <a:lnTo>
                    <a:pt x="180454" y="2362200"/>
                  </a:lnTo>
                  <a:lnTo>
                    <a:pt x="166585" y="2362200"/>
                  </a:lnTo>
                  <a:lnTo>
                    <a:pt x="159372" y="2349500"/>
                  </a:lnTo>
                  <a:lnTo>
                    <a:pt x="159702" y="2349500"/>
                  </a:lnTo>
                  <a:lnTo>
                    <a:pt x="152654" y="2336800"/>
                  </a:lnTo>
                  <a:lnTo>
                    <a:pt x="152971" y="2349500"/>
                  </a:lnTo>
                  <a:lnTo>
                    <a:pt x="146088" y="2336800"/>
                  </a:lnTo>
                  <a:lnTo>
                    <a:pt x="146405" y="2336800"/>
                  </a:lnTo>
                  <a:lnTo>
                    <a:pt x="139687" y="2324100"/>
                  </a:lnTo>
                  <a:lnTo>
                    <a:pt x="133756" y="2324100"/>
                  </a:lnTo>
                  <a:lnTo>
                    <a:pt x="127381" y="2311400"/>
                  </a:lnTo>
                  <a:lnTo>
                    <a:pt x="121767" y="2311400"/>
                  </a:lnTo>
                  <a:lnTo>
                    <a:pt x="115760" y="2298700"/>
                  </a:lnTo>
                  <a:lnTo>
                    <a:pt x="110477" y="2298700"/>
                  </a:lnTo>
                  <a:lnTo>
                    <a:pt x="104851" y="2286000"/>
                  </a:lnTo>
                  <a:lnTo>
                    <a:pt x="105105" y="2286000"/>
                  </a:lnTo>
                  <a:lnTo>
                    <a:pt x="99669" y="2273300"/>
                  </a:lnTo>
                  <a:lnTo>
                    <a:pt x="94907" y="2273300"/>
                  </a:lnTo>
                  <a:lnTo>
                    <a:pt x="89865" y="2260600"/>
                  </a:lnTo>
                  <a:lnTo>
                    <a:pt x="90093" y="2260600"/>
                  </a:lnTo>
                  <a:lnTo>
                    <a:pt x="85255" y="2247900"/>
                  </a:lnTo>
                  <a:lnTo>
                    <a:pt x="81038" y="2247900"/>
                  </a:lnTo>
                  <a:lnTo>
                    <a:pt x="76619" y="2235200"/>
                  </a:lnTo>
                  <a:lnTo>
                    <a:pt x="76809" y="2235200"/>
                  </a:lnTo>
                  <a:lnTo>
                    <a:pt x="72593" y="2222500"/>
                  </a:lnTo>
                  <a:lnTo>
                    <a:pt x="68961" y="2222500"/>
                  </a:lnTo>
                  <a:lnTo>
                    <a:pt x="65176" y="2209800"/>
                  </a:lnTo>
                  <a:lnTo>
                    <a:pt x="65354" y="2209800"/>
                  </a:lnTo>
                  <a:lnTo>
                    <a:pt x="61785" y="2197100"/>
                  </a:lnTo>
                  <a:lnTo>
                    <a:pt x="58750" y="2197100"/>
                  </a:lnTo>
                  <a:lnTo>
                    <a:pt x="55638" y="2184400"/>
                  </a:lnTo>
                  <a:lnTo>
                    <a:pt x="55778" y="2184400"/>
                  </a:lnTo>
                  <a:lnTo>
                    <a:pt x="50368" y="2159000"/>
                  </a:lnTo>
                  <a:lnTo>
                    <a:pt x="48183" y="2159000"/>
                  </a:lnTo>
                  <a:lnTo>
                    <a:pt x="46113" y="2146300"/>
                  </a:lnTo>
                  <a:lnTo>
                    <a:pt x="42583" y="2120900"/>
                  </a:lnTo>
                  <a:lnTo>
                    <a:pt x="41275" y="2120900"/>
                  </a:lnTo>
                  <a:lnTo>
                    <a:pt x="40144" y="2108200"/>
                  </a:lnTo>
                  <a:lnTo>
                    <a:pt x="38595" y="2082800"/>
                  </a:lnTo>
                  <a:lnTo>
                    <a:pt x="38404" y="2075840"/>
                  </a:lnTo>
                  <a:lnTo>
                    <a:pt x="38404" y="407009"/>
                  </a:lnTo>
                  <a:lnTo>
                    <a:pt x="0" y="407009"/>
                  </a:lnTo>
                  <a:lnTo>
                    <a:pt x="0" y="2083409"/>
                  </a:lnTo>
                  <a:lnTo>
                    <a:pt x="596" y="2083409"/>
                  </a:lnTo>
                  <a:lnTo>
                    <a:pt x="2222" y="2108200"/>
                  </a:lnTo>
                  <a:lnTo>
                    <a:pt x="6718" y="2146300"/>
                  </a:lnTo>
                  <a:lnTo>
                    <a:pt x="8737" y="2159000"/>
                  </a:lnTo>
                  <a:lnTo>
                    <a:pt x="11010" y="2159000"/>
                  </a:lnTo>
                  <a:lnTo>
                    <a:pt x="16306" y="2184400"/>
                  </a:lnTo>
                  <a:lnTo>
                    <a:pt x="22580" y="2209800"/>
                  </a:lnTo>
                  <a:lnTo>
                    <a:pt x="26085" y="2209800"/>
                  </a:lnTo>
                  <a:lnTo>
                    <a:pt x="29819" y="2222500"/>
                  </a:lnTo>
                  <a:lnTo>
                    <a:pt x="37973" y="2247900"/>
                  </a:lnTo>
                  <a:lnTo>
                    <a:pt x="42392" y="2247900"/>
                  </a:lnTo>
                  <a:lnTo>
                    <a:pt x="47028" y="2260600"/>
                  </a:lnTo>
                  <a:lnTo>
                    <a:pt x="56946" y="2286000"/>
                  </a:lnTo>
                  <a:lnTo>
                    <a:pt x="62230" y="2286000"/>
                  </a:lnTo>
                  <a:lnTo>
                    <a:pt x="73406" y="2311400"/>
                  </a:lnTo>
                  <a:lnTo>
                    <a:pt x="79298" y="2311400"/>
                  </a:lnTo>
                  <a:lnTo>
                    <a:pt x="91668" y="2336800"/>
                  </a:lnTo>
                  <a:lnTo>
                    <a:pt x="98145" y="2336800"/>
                  </a:lnTo>
                  <a:lnTo>
                    <a:pt x="104800" y="2349500"/>
                  </a:lnTo>
                  <a:lnTo>
                    <a:pt x="111645" y="2349500"/>
                  </a:lnTo>
                  <a:lnTo>
                    <a:pt x="125869" y="2374900"/>
                  </a:lnTo>
                  <a:lnTo>
                    <a:pt x="133248" y="2374900"/>
                  </a:lnTo>
                  <a:lnTo>
                    <a:pt x="140792" y="2387600"/>
                  </a:lnTo>
                  <a:lnTo>
                    <a:pt x="148501" y="2387600"/>
                  </a:lnTo>
                  <a:lnTo>
                    <a:pt x="156387" y="2400300"/>
                  </a:lnTo>
                  <a:lnTo>
                    <a:pt x="164426" y="2400300"/>
                  </a:lnTo>
                  <a:lnTo>
                    <a:pt x="172618" y="2413000"/>
                  </a:lnTo>
                  <a:lnTo>
                    <a:pt x="180962" y="2413000"/>
                  </a:lnTo>
                  <a:lnTo>
                    <a:pt x="189458" y="2425700"/>
                  </a:lnTo>
                  <a:lnTo>
                    <a:pt x="198107" y="2425700"/>
                  </a:lnTo>
                  <a:lnTo>
                    <a:pt x="206895" y="2438400"/>
                  </a:lnTo>
                  <a:lnTo>
                    <a:pt x="224891" y="2438400"/>
                  </a:lnTo>
                  <a:lnTo>
                    <a:pt x="234099" y="2451100"/>
                  </a:lnTo>
                  <a:lnTo>
                    <a:pt x="243420" y="2451100"/>
                  </a:lnTo>
                  <a:lnTo>
                    <a:pt x="252882" y="2463800"/>
                  </a:lnTo>
                  <a:lnTo>
                    <a:pt x="419874" y="2463800"/>
                  </a:lnTo>
                  <a:close/>
                </a:path>
                <a:path w="3003550" h="2463800">
                  <a:moveTo>
                    <a:pt x="3002940" y="406400"/>
                  </a:moveTo>
                  <a:lnTo>
                    <a:pt x="3000057" y="368300"/>
                  </a:lnTo>
                  <a:lnTo>
                    <a:pt x="2996793" y="342900"/>
                  </a:lnTo>
                  <a:lnTo>
                    <a:pt x="2994774" y="342900"/>
                  </a:lnTo>
                  <a:lnTo>
                    <a:pt x="2992501" y="330200"/>
                  </a:lnTo>
                  <a:lnTo>
                    <a:pt x="2987205" y="304800"/>
                  </a:lnTo>
                  <a:lnTo>
                    <a:pt x="2980918" y="279400"/>
                  </a:lnTo>
                  <a:lnTo>
                    <a:pt x="2977426" y="279400"/>
                  </a:lnTo>
                  <a:lnTo>
                    <a:pt x="2973692" y="266700"/>
                  </a:lnTo>
                  <a:lnTo>
                    <a:pt x="2965539" y="241300"/>
                  </a:lnTo>
                  <a:lnTo>
                    <a:pt x="2961119" y="241300"/>
                  </a:lnTo>
                  <a:lnTo>
                    <a:pt x="2956483" y="228600"/>
                  </a:lnTo>
                  <a:lnTo>
                    <a:pt x="2946552" y="203200"/>
                  </a:lnTo>
                  <a:lnTo>
                    <a:pt x="2941282" y="203200"/>
                  </a:lnTo>
                  <a:lnTo>
                    <a:pt x="2930093" y="177800"/>
                  </a:lnTo>
                  <a:lnTo>
                    <a:pt x="2924213" y="177800"/>
                  </a:lnTo>
                  <a:lnTo>
                    <a:pt x="2911830" y="152400"/>
                  </a:lnTo>
                  <a:lnTo>
                    <a:pt x="2905366" y="152400"/>
                  </a:lnTo>
                  <a:lnTo>
                    <a:pt x="2898698" y="139700"/>
                  </a:lnTo>
                  <a:lnTo>
                    <a:pt x="2891853" y="139700"/>
                  </a:lnTo>
                  <a:lnTo>
                    <a:pt x="2877629" y="114300"/>
                  </a:lnTo>
                  <a:lnTo>
                    <a:pt x="2870263" y="114300"/>
                  </a:lnTo>
                  <a:lnTo>
                    <a:pt x="2862719" y="101600"/>
                  </a:lnTo>
                  <a:lnTo>
                    <a:pt x="2854998" y="101600"/>
                  </a:lnTo>
                  <a:lnTo>
                    <a:pt x="2847124" y="88900"/>
                  </a:lnTo>
                  <a:lnTo>
                    <a:pt x="2839085" y="88900"/>
                  </a:lnTo>
                  <a:lnTo>
                    <a:pt x="2830893" y="76200"/>
                  </a:lnTo>
                  <a:lnTo>
                    <a:pt x="2822549" y="76200"/>
                  </a:lnTo>
                  <a:lnTo>
                    <a:pt x="2814040" y="63500"/>
                  </a:lnTo>
                  <a:lnTo>
                    <a:pt x="2805404" y="63500"/>
                  </a:lnTo>
                  <a:lnTo>
                    <a:pt x="2796616" y="50800"/>
                  </a:lnTo>
                  <a:lnTo>
                    <a:pt x="2778607" y="50800"/>
                  </a:lnTo>
                  <a:lnTo>
                    <a:pt x="2769412" y="38100"/>
                  </a:lnTo>
                  <a:lnTo>
                    <a:pt x="2760078" y="38100"/>
                  </a:lnTo>
                  <a:lnTo>
                    <a:pt x="2750616" y="25400"/>
                  </a:lnTo>
                  <a:lnTo>
                    <a:pt x="2721521" y="25400"/>
                  </a:lnTo>
                  <a:lnTo>
                    <a:pt x="2711589" y="12700"/>
                  </a:lnTo>
                  <a:lnTo>
                    <a:pt x="2681147" y="12700"/>
                  </a:lnTo>
                  <a:lnTo>
                    <a:pt x="2670797" y="0"/>
                  </a:lnTo>
                  <a:lnTo>
                    <a:pt x="332714" y="0"/>
                  </a:lnTo>
                  <a:lnTo>
                    <a:pt x="322364" y="12700"/>
                  </a:lnTo>
                  <a:lnTo>
                    <a:pt x="291922" y="12700"/>
                  </a:lnTo>
                  <a:lnTo>
                    <a:pt x="281990" y="25400"/>
                  </a:lnTo>
                  <a:lnTo>
                    <a:pt x="252882" y="25400"/>
                  </a:lnTo>
                  <a:lnTo>
                    <a:pt x="243420" y="38100"/>
                  </a:lnTo>
                  <a:lnTo>
                    <a:pt x="234099" y="38100"/>
                  </a:lnTo>
                  <a:lnTo>
                    <a:pt x="224891" y="50800"/>
                  </a:lnTo>
                  <a:lnTo>
                    <a:pt x="206895" y="50800"/>
                  </a:lnTo>
                  <a:lnTo>
                    <a:pt x="198107" y="63500"/>
                  </a:lnTo>
                  <a:lnTo>
                    <a:pt x="189458" y="63500"/>
                  </a:lnTo>
                  <a:lnTo>
                    <a:pt x="180962" y="76200"/>
                  </a:lnTo>
                  <a:lnTo>
                    <a:pt x="172618" y="76200"/>
                  </a:lnTo>
                  <a:lnTo>
                    <a:pt x="164426" y="88900"/>
                  </a:lnTo>
                  <a:lnTo>
                    <a:pt x="156387" y="88900"/>
                  </a:lnTo>
                  <a:lnTo>
                    <a:pt x="148501" y="101600"/>
                  </a:lnTo>
                  <a:lnTo>
                    <a:pt x="140792" y="101600"/>
                  </a:lnTo>
                  <a:lnTo>
                    <a:pt x="133248" y="114300"/>
                  </a:lnTo>
                  <a:lnTo>
                    <a:pt x="125869" y="114300"/>
                  </a:lnTo>
                  <a:lnTo>
                    <a:pt x="111645" y="139700"/>
                  </a:lnTo>
                  <a:lnTo>
                    <a:pt x="104800" y="139700"/>
                  </a:lnTo>
                  <a:lnTo>
                    <a:pt x="98145" y="152400"/>
                  </a:lnTo>
                  <a:lnTo>
                    <a:pt x="91668" y="152400"/>
                  </a:lnTo>
                  <a:lnTo>
                    <a:pt x="79298" y="177800"/>
                  </a:lnTo>
                  <a:lnTo>
                    <a:pt x="73406" y="177800"/>
                  </a:lnTo>
                  <a:lnTo>
                    <a:pt x="62230" y="203200"/>
                  </a:lnTo>
                  <a:lnTo>
                    <a:pt x="56946" y="203200"/>
                  </a:lnTo>
                  <a:lnTo>
                    <a:pt x="51879" y="215900"/>
                  </a:lnTo>
                  <a:lnTo>
                    <a:pt x="42392" y="241300"/>
                  </a:lnTo>
                  <a:lnTo>
                    <a:pt x="37973" y="241300"/>
                  </a:lnTo>
                  <a:lnTo>
                    <a:pt x="33782" y="254000"/>
                  </a:lnTo>
                  <a:lnTo>
                    <a:pt x="26085" y="279400"/>
                  </a:lnTo>
                  <a:lnTo>
                    <a:pt x="22580" y="279400"/>
                  </a:lnTo>
                  <a:lnTo>
                    <a:pt x="19329" y="292100"/>
                  </a:lnTo>
                  <a:lnTo>
                    <a:pt x="13538" y="317500"/>
                  </a:lnTo>
                  <a:lnTo>
                    <a:pt x="8737" y="342900"/>
                  </a:lnTo>
                  <a:lnTo>
                    <a:pt x="6718" y="342900"/>
                  </a:lnTo>
                  <a:lnTo>
                    <a:pt x="2222" y="381000"/>
                  </a:lnTo>
                  <a:lnTo>
                    <a:pt x="558" y="406400"/>
                  </a:lnTo>
                  <a:lnTo>
                    <a:pt x="38595" y="406400"/>
                  </a:lnTo>
                  <a:lnTo>
                    <a:pt x="40106" y="381000"/>
                  </a:lnTo>
                  <a:lnTo>
                    <a:pt x="41275" y="368300"/>
                  </a:lnTo>
                  <a:lnTo>
                    <a:pt x="42583" y="368300"/>
                  </a:lnTo>
                  <a:lnTo>
                    <a:pt x="44183" y="355600"/>
                  </a:lnTo>
                  <a:lnTo>
                    <a:pt x="46113" y="342900"/>
                  </a:lnTo>
                  <a:lnTo>
                    <a:pt x="48183" y="330200"/>
                  </a:lnTo>
                  <a:lnTo>
                    <a:pt x="50368" y="330200"/>
                  </a:lnTo>
                  <a:lnTo>
                    <a:pt x="52895" y="317500"/>
                  </a:lnTo>
                  <a:lnTo>
                    <a:pt x="55778" y="304800"/>
                  </a:lnTo>
                  <a:lnTo>
                    <a:pt x="55638" y="304800"/>
                  </a:lnTo>
                  <a:lnTo>
                    <a:pt x="58750" y="292100"/>
                  </a:lnTo>
                  <a:lnTo>
                    <a:pt x="61785" y="292100"/>
                  </a:lnTo>
                  <a:lnTo>
                    <a:pt x="65354" y="279400"/>
                  </a:lnTo>
                  <a:lnTo>
                    <a:pt x="65176" y="279400"/>
                  </a:lnTo>
                  <a:lnTo>
                    <a:pt x="68961" y="266700"/>
                  </a:lnTo>
                  <a:lnTo>
                    <a:pt x="72593" y="266700"/>
                  </a:lnTo>
                  <a:lnTo>
                    <a:pt x="76809" y="254000"/>
                  </a:lnTo>
                  <a:lnTo>
                    <a:pt x="76619" y="254000"/>
                  </a:lnTo>
                  <a:lnTo>
                    <a:pt x="81038" y="241300"/>
                  </a:lnTo>
                  <a:lnTo>
                    <a:pt x="85255" y="241300"/>
                  </a:lnTo>
                  <a:lnTo>
                    <a:pt x="90093" y="228600"/>
                  </a:lnTo>
                  <a:lnTo>
                    <a:pt x="89865" y="228600"/>
                  </a:lnTo>
                  <a:lnTo>
                    <a:pt x="94907" y="215900"/>
                  </a:lnTo>
                  <a:lnTo>
                    <a:pt x="99669" y="215900"/>
                  </a:lnTo>
                  <a:lnTo>
                    <a:pt x="105105" y="203200"/>
                  </a:lnTo>
                  <a:lnTo>
                    <a:pt x="104851" y="203200"/>
                  </a:lnTo>
                  <a:lnTo>
                    <a:pt x="110477" y="190500"/>
                  </a:lnTo>
                  <a:lnTo>
                    <a:pt x="110223" y="203200"/>
                  </a:lnTo>
                  <a:lnTo>
                    <a:pt x="116039" y="190500"/>
                  </a:lnTo>
                  <a:lnTo>
                    <a:pt x="115760" y="190500"/>
                  </a:lnTo>
                  <a:lnTo>
                    <a:pt x="121767" y="177800"/>
                  </a:lnTo>
                  <a:lnTo>
                    <a:pt x="127381" y="177800"/>
                  </a:lnTo>
                  <a:lnTo>
                    <a:pt x="133756" y="165100"/>
                  </a:lnTo>
                  <a:lnTo>
                    <a:pt x="139687" y="165100"/>
                  </a:lnTo>
                  <a:lnTo>
                    <a:pt x="146405" y="152400"/>
                  </a:lnTo>
                  <a:lnTo>
                    <a:pt x="152654" y="152400"/>
                  </a:lnTo>
                  <a:lnTo>
                    <a:pt x="159702" y="139700"/>
                  </a:lnTo>
                  <a:lnTo>
                    <a:pt x="159372" y="139700"/>
                  </a:lnTo>
                  <a:lnTo>
                    <a:pt x="166585" y="127000"/>
                  </a:lnTo>
                  <a:lnTo>
                    <a:pt x="166255" y="139700"/>
                  </a:lnTo>
                  <a:lnTo>
                    <a:pt x="173621" y="127000"/>
                  </a:lnTo>
                  <a:lnTo>
                    <a:pt x="180454" y="127000"/>
                  </a:lnTo>
                  <a:lnTo>
                    <a:pt x="188137" y="114300"/>
                  </a:lnTo>
                  <a:lnTo>
                    <a:pt x="195249" y="114300"/>
                  </a:lnTo>
                  <a:lnTo>
                    <a:pt x="203225" y="101600"/>
                  </a:lnTo>
                  <a:lnTo>
                    <a:pt x="210604" y="101600"/>
                  </a:lnTo>
                  <a:lnTo>
                    <a:pt x="218859" y="88900"/>
                  </a:lnTo>
                  <a:lnTo>
                    <a:pt x="234619" y="88900"/>
                  </a:lnTo>
                  <a:lnTo>
                    <a:pt x="243281" y="76200"/>
                  </a:lnTo>
                  <a:lnTo>
                    <a:pt x="259753" y="76200"/>
                  </a:lnTo>
                  <a:lnTo>
                    <a:pt x="268795" y="63500"/>
                  </a:lnTo>
                  <a:lnTo>
                    <a:pt x="285927" y="63500"/>
                  </a:lnTo>
                  <a:lnTo>
                    <a:pt x="295313" y="50800"/>
                  </a:lnTo>
                  <a:lnTo>
                    <a:pt x="322287" y="50800"/>
                  </a:lnTo>
                  <a:lnTo>
                    <a:pt x="332092" y="38100"/>
                  </a:lnTo>
                  <a:lnTo>
                    <a:pt x="2671419" y="38100"/>
                  </a:lnTo>
                  <a:lnTo>
                    <a:pt x="2681211" y="50800"/>
                  </a:lnTo>
                  <a:lnTo>
                    <a:pt x="2708198" y="50800"/>
                  </a:lnTo>
                  <a:lnTo>
                    <a:pt x="2717584" y="63500"/>
                  </a:lnTo>
                  <a:lnTo>
                    <a:pt x="2734716" y="63500"/>
                  </a:lnTo>
                  <a:lnTo>
                    <a:pt x="2743746" y="76200"/>
                  </a:lnTo>
                  <a:lnTo>
                    <a:pt x="2760218" y="76200"/>
                  </a:lnTo>
                  <a:lnTo>
                    <a:pt x="2768892" y="88900"/>
                  </a:lnTo>
                  <a:lnTo>
                    <a:pt x="2784640" y="88900"/>
                  </a:lnTo>
                  <a:lnTo>
                    <a:pt x="2792907" y="101600"/>
                  </a:lnTo>
                  <a:lnTo>
                    <a:pt x="2800273" y="101600"/>
                  </a:lnTo>
                  <a:lnTo>
                    <a:pt x="2808262" y="114300"/>
                  </a:lnTo>
                  <a:lnTo>
                    <a:pt x="2815361" y="114300"/>
                  </a:lnTo>
                  <a:lnTo>
                    <a:pt x="2823045" y="127000"/>
                  </a:lnTo>
                  <a:lnTo>
                    <a:pt x="2829877" y="127000"/>
                  </a:lnTo>
                  <a:lnTo>
                    <a:pt x="2837256" y="139700"/>
                  </a:lnTo>
                  <a:lnTo>
                    <a:pt x="2836926" y="127000"/>
                  </a:lnTo>
                  <a:lnTo>
                    <a:pt x="2844127" y="139700"/>
                  </a:lnTo>
                  <a:lnTo>
                    <a:pt x="2843809" y="139700"/>
                  </a:lnTo>
                  <a:lnTo>
                    <a:pt x="2850858" y="152400"/>
                  </a:lnTo>
                  <a:lnTo>
                    <a:pt x="2857106" y="152400"/>
                  </a:lnTo>
                  <a:lnTo>
                    <a:pt x="2863812" y="165100"/>
                  </a:lnTo>
                  <a:lnTo>
                    <a:pt x="2869755" y="165100"/>
                  </a:lnTo>
                  <a:lnTo>
                    <a:pt x="2876118" y="177800"/>
                  </a:lnTo>
                  <a:lnTo>
                    <a:pt x="2881744" y="177800"/>
                  </a:lnTo>
                  <a:lnTo>
                    <a:pt x="2887738" y="190500"/>
                  </a:lnTo>
                  <a:lnTo>
                    <a:pt x="2887472" y="190500"/>
                  </a:lnTo>
                  <a:lnTo>
                    <a:pt x="2893288" y="203200"/>
                  </a:lnTo>
                  <a:lnTo>
                    <a:pt x="2893022" y="190500"/>
                  </a:lnTo>
                  <a:lnTo>
                    <a:pt x="2898660" y="203200"/>
                  </a:lnTo>
                  <a:lnTo>
                    <a:pt x="2898406" y="203200"/>
                  </a:lnTo>
                  <a:lnTo>
                    <a:pt x="2903842" y="215900"/>
                  </a:lnTo>
                  <a:lnTo>
                    <a:pt x="2908592" y="215900"/>
                  </a:lnTo>
                  <a:lnTo>
                    <a:pt x="2913646" y="228600"/>
                  </a:lnTo>
                  <a:lnTo>
                    <a:pt x="2913418" y="228600"/>
                  </a:lnTo>
                  <a:lnTo>
                    <a:pt x="2918256" y="241300"/>
                  </a:lnTo>
                  <a:lnTo>
                    <a:pt x="2922460" y="241300"/>
                  </a:lnTo>
                  <a:lnTo>
                    <a:pt x="2926892" y="254000"/>
                  </a:lnTo>
                  <a:lnTo>
                    <a:pt x="2926689" y="254000"/>
                  </a:lnTo>
                  <a:lnTo>
                    <a:pt x="2930918" y="266700"/>
                  </a:lnTo>
                  <a:lnTo>
                    <a:pt x="2934538" y="266700"/>
                  </a:lnTo>
                  <a:lnTo>
                    <a:pt x="2938335" y="279400"/>
                  </a:lnTo>
                  <a:lnTo>
                    <a:pt x="2938157" y="279400"/>
                  </a:lnTo>
                  <a:lnTo>
                    <a:pt x="2941726" y="292100"/>
                  </a:lnTo>
                  <a:lnTo>
                    <a:pt x="2944761" y="292100"/>
                  </a:lnTo>
                  <a:lnTo>
                    <a:pt x="2947873" y="304800"/>
                  </a:lnTo>
                  <a:lnTo>
                    <a:pt x="2947733" y="304800"/>
                  </a:lnTo>
                  <a:lnTo>
                    <a:pt x="2953131" y="330200"/>
                  </a:lnTo>
                  <a:lnTo>
                    <a:pt x="2955328" y="330200"/>
                  </a:lnTo>
                  <a:lnTo>
                    <a:pt x="2957499" y="342900"/>
                  </a:lnTo>
                  <a:lnTo>
                    <a:pt x="2960928" y="368300"/>
                  </a:lnTo>
                  <a:lnTo>
                    <a:pt x="2962224" y="368300"/>
                  </a:lnTo>
                  <a:lnTo>
                    <a:pt x="2963354" y="381000"/>
                  </a:lnTo>
                  <a:lnTo>
                    <a:pt x="2964904" y="406400"/>
                  </a:lnTo>
                  <a:lnTo>
                    <a:pt x="3002940" y="406400"/>
                  </a:lnTo>
                  <a:close/>
                </a:path>
                <a:path w="3003550" h="2463800">
                  <a:moveTo>
                    <a:pt x="3003499" y="407009"/>
                  </a:moveTo>
                  <a:lnTo>
                    <a:pt x="2965158" y="407009"/>
                  </a:lnTo>
                  <a:lnTo>
                    <a:pt x="2965158" y="2074075"/>
                  </a:lnTo>
                  <a:lnTo>
                    <a:pt x="2964878" y="2082800"/>
                  </a:lnTo>
                  <a:lnTo>
                    <a:pt x="2963405" y="2108200"/>
                  </a:lnTo>
                  <a:lnTo>
                    <a:pt x="2962224" y="2120900"/>
                  </a:lnTo>
                  <a:lnTo>
                    <a:pt x="2960928" y="2120900"/>
                  </a:lnTo>
                  <a:lnTo>
                    <a:pt x="2957499" y="2146300"/>
                  </a:lnTo>
                  <a:lnTo>
                    <a:pt x="2955328" y="2159000"/>
                  </a:lnTo>
                  <a:lnTo>
                    <a:pt x="2953131" y="2159000"/>
                  </a:lnTo>
                  <a:lnTo>
                    <a:pt x="2950616" y="2171700"/>
                  </a:lnTo>
                  <a:lnTo>
                    <a:pt x="2947733" y="2184400"/>
                  </a:lnTo>
                  <a:lnTo>
                    <a:pt x="2947873" y="2184400"/>
                  </a:lnTo>
                  <a:lnTo>
                    <a:pt x="2944761" y="2197100"/>
                  </a:lnTo>
                  <a:lnTo>
                    <a:pt x="2941726" y="2197100"/>
                  </a:lnTo>
                  <a:lnTo>
                    <a:pt x="2938157" y="2209800"/>
                  </a:lnTo>
                  <a:lnTo>
                    <a:pt x="2938335" y="2209800"/>
                  </a:lnTo>
                  <a:lnTo>
                    <a:pt x="2934538" y="2222500"/>
                  </a:lnTo>
                  <a:lnTo>
                    <a:pt x="2930918" y="2222500"/>
                  </a:lnTo>
                  <a:lnTo>
                    <a:pt x="2926689" y="2235200"/>
                  </a:lnTo>
                  <a:lnTo>
                    <a:pt x="2926892" y="2235200"/>
                  </a:lnTo>
                  <a:lnTo>
                    <a:pt x="2922460" y="2247900"/>
                  </a:lnTo>
                  <a:lnTo>
                    <a:pt x="2918256" y="2247900"/>
                  </a:lnTo>
                  <a:lnTo>
                    <a:pt x="2913418" y="2260600"/>
                  </a:lnTo>
                  <a:lnTo>
                    <a:pt x="2913646" y="2260600"/>
                  </a:lnTo>
                  <a:lnTo>
                    <a:pt x="2908592" y="2273300"/>
                  </a:lnTo>
                  <a:lnTo>
                    <a:pt x="2903842" y="2273300"/>
                  </a:lnTo>
                  <a:lnTo>
                    <a:pt x="2898406" y="2286000"/>
                  </a:lnTo>
                  <a:lnTo>
                    <a:pt x="2898660" y="2286000"/>
                  </a:lnTo>
                  <a:lnTo>
                    <a:pt x="2893022" y="2298700"/>
                  </a:lnTo>
                  <a:lnTo>
                    <a:pt x="2887738" y="2298700"/>
                  </a:lnTo>
                  <a:lnTo>
                    <a:pt x="2881744" y="2311400"/>
                  </a:lnTo>
                  <a:lnTo>
                    <a:pt x="2876118" y="2311400"/>
                  </a:lnTo>
                  <a:lnTo>
                    <a:pt x="2869755" y="2324100"/>
                  </a:lnTo>
                  <a:lnTo>
                    <a:pt x="2863812" y="2324100"/>
                  </a:lnTo>
                  <a:lnTo>
                    <a:pt x="2857106" y="2336800"/>
                  </a:lnTo>
                  <a:lnTo>
                    <a:pt x="2857411" y="2336800"/>
                  </a:lnTo>
                  <a:lnTo>
                    <a:pt x="2850527" y="2349500"/>
                  </a:lnTo>
                  <a:lnTo>
                    <a:pt x="2850858" y="2336800"/>
                  </a:lnTo>
                  <a:lnTo>
                    <a:pt x="2843809" y="2349500"/>
                  </a:lnTo>
                  <a:lnTo>
                    <a:pt x="2844127" y="2349500"/>
                  </a:lnTo>
                  <a:lnTo>
                    <a:pt x="2836926" y="2362200"/>
                  </a:lnTo>
                  <a:lnTo>
                    <a:pt x="2823045" y="2362200"/>
                  </a:lnTo>
                  <a:lnTo>
                    <a:pt x="2815361" y="2374900"/>
                  </a:lnTo>
                  <a:lnTo>
                    <a:pt x="2808262" y="2374900"/>
                  </a:lnTo>
                  <a:lnTo>
                    <a:pt x="2800273" y="2387600"/>
                  </a:lnTo>
                  <a:lnTo>
                    <a:pt x="2792907" y="2387600"/>
                  </a:lnTo>
                  <a:lnTo>
                    <a:pt x="2784640" y="2400300"/>
                  </a:lnTo>
                  <a:lnTo>
                    <a:pt x="2768892" y="2400300"/>
                  </a:lnTo>
                  <a:lnTo>
                    <a:pt x="2760218" y="2413000"/>
                  </a:lnTo>
                  <a:lnTo>
                    <a:pt x="2743746" y="2413000"/>
                  </a:lnTo>
                  <a:lnTo>
                    <a:pt x="2734716" y="2425700"/>
                  </a:lnTo>
                  <a:lnTo>
                    <a:pt x="2717584" y="2425700"/>
                  </a:lnTo>
                  <a:lnTo>
                    <a:pt x="2708198" y="2438400"/>
                  </a:lnTo>
                  <a:lnTo>
                    <a:pt x="2681211" y="2438400"/>
                  </a:lnTo>
                  <a:lnTo>
                    <a:pt x="2671419" y="2451100"/>
                  </a:lnTo>
                  <a:lnTo>
                    <a:pt x="2594165" y="2451100"/>
                  </a:lnTo>
                  <a:lnTo>
                    <a:pt x="2583637" y="2463800"/>
                  </a:lnTo>
                  <a:lnTo>
                    <a:pt x="2750616" y="2463800"/>
                  </a:lnTo>
                  <a:lnTo>
                    <a:pt x="2760078" y="2451100"/>
                  </a:lnTo>
                  <a:lnTo>
                    <a:pt x="2769412" y="2451100"/>
                  </a:lnTo>
                  <a:lnTo>
                    <a:pt x="2778607" y="2438400"/>
                  </a:lnTo>
                  <a:lnTo>
                    <a:pt x="2796616" y="2438400"/>
                  </a:lnTo>
                  <a:lnTo>
                    <a:pt x="2805404" y="2425700"/>
                  </a:lnTo>
                  <a:lnTo>
                    <a:pt x="2814040" y="2425700"/>
                  </a:lnTo>
                  <a:lnTo>
                    <a:pt x="2822549" y="2413000"/>
                  </a:lnTo>
                  <a:lnTo>
                    <a:pt x="2830893" y="2413000"/>
                  </a:lnTo>
                  <a:lnTo>
                    <a:pt x="2839085" y="2400300"/>
                  </a:lnTo>
                  <a:lnTo>
                    <a:pt x="2847124" y="2400300"/>
                  </a:lnTo>
                  <a:lnTo>
                    <a:pt x="2854998" y="2387600"/>
                  </a:lnTo>
                  <a:lnTo>
                    <a:pt x="2862719" y="2387600"/>
                  </a:lnTo>
                  <a:lnTo>
                    <a:pt x="2870263" y="2374900"/>
                  </a:lnTo>
                  <a:lnTo>
                    <a:pt x="2877629" y="2374900"/>
                  </a:lnTo>
                  <a:lnTo>
                    <a:pt x="2891853" y="2349500"/>
                  </a:lnTo>
                  <a:lnTo>
                    <a:pt x="2898698" y="2349500"/>
                  </a:lnTo>
                  <a:lnTo>
                    <a:pt x="2905366" y="2336800"/>
                  </a:lnTo>
                  <a:lnTo>
                    <a:pt x="2911830" y="2336800"/>
                  </a:lnTo>
                  <a:lnTo>
                    <a:pt x="2924213" y="2311400"/>
                  </a:lnTo>
                  <a:lnTo>
                    <a:pt x="2930093" y="2311400"/>
                  </a:lnTo>
                  <a:lnTo>
                    <a:pt x="2941282" y="2286000"/>
                  </a:lnTo>
                  <a:lnTo>
                    <a:pt x="2946552" y="2286000"/>
                  </a:lnTo>
                  <a:lnTo>
                    <a:pt x="2951619" y="2273300"/>
                  </a:lnTo>
                  <a:lnTo>
                    <a:pt x="2961119" y="2247900"/>
                  </a:lnTo>
                  <a:lnTo>
                    <a:pt x="2965539" y="2247900"/>
                  </a:lnTo>
                  <a:lnTo>
                    <a:pt x="2969730" y="2235200"/>
                  </a:lnTo>
                  <a:lnTo>
                    <a:pt x="2977426" y="2209800"/>
                  </a:lnTo>
                  <a:lnTo>
                    <a:pt x="2980918" y="2209800"/>
                  </a:lnTo>
                  <a:lnTo>
                    <a:pt x="2987205" y="2184400"/>
                  </a:lnTo>
                  <a:lnTo>
                    <a:pt x="2992501" y="2159000"/>
                  </a:lnTo>
                  <a:lnTo>
                    <a:pt x="2994774" y="2159000"/>
                  </a:lnTo>
                  <a:lnTo>
                    <a:pt x="2996793" y="2146300"/>
                  </a:lnTo>
                  <a:lnTo>
                    <a:pt x="3000057" y="2120900"/>
                  </a:lnTo>
                  <a:lnTo>
                    <a:pt x="3002889" y="2083409"/>
                  </a:lnTo>
                  <a:lnTo>
                    <a:pt x="3003499" y="2083409"/>
                  </a:lnTo>
                  <a:lnTo>
                    <a:pt x="3003499" y="407009"/>
                  </a:lnTo>
                  <a:close/>
                </a:path>
              </a:pathLst>
            </a:custGeom>
            <a:solidFill>
              <a:srgbClr val="416F9C"/>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9" name="object 58">
              <a:extLst>
                <a:ext uri="{FF2B5EF4-FFF2-40B4-BE49-F238E27FC236}">
                  <a16:creationId xmlns:a16="http://schemas.microsoft.com/office/drawing/2014/main" id="{B265C3AC-0C8C-3EF4-0219-05D6C80ADD50}"/>
                </a:ext>
              </a:extLst>
            </p:cNvPr>
            <p:cNvSpPr/>
            <p:nvPr/>
          </p:nvSpPr>
          <p:spPr>
            <a:xfrm>
              <a:off x="5067452" y="6492900"/>
              <a:ext cx="2478405" cy="50800"/>
            </a:xfrm>
            <a:custGeom>
              <a:avLst/>
              <a:gdLst/>
              <a:ahLst/>
              <a:cxnLst/>
              <a:rect l="l" t="t" r="r" b="b"/>
              <a:pathLst>
                <a:path w="2478404" h="50800">
                  <a:moveTo>
                    <a:pt x="2478087" y="0"/>
                  </a:moveTo>
                  <a:lnTo>
                    <a:pt x="2312174" y="0"/>
                  </a:lnTo>
                  <a:lnTo>
                    <a:pt x="2301646" y="12700"/>
                  </a:lnTo>
                  <a:lnTo>
                    <a:pt x="0" y="12700"/>
                  </a:lnTo>
                  <a:lnTo>
                    <a:pt x="9931" y="25400"/>
                  </a:lnTo>
                  <a:lnTo>
                    <a:pt x="40373" y="25400"/>
                  </a:lnTo>
                  <a:lnTo>
                    <a:pt x="50723" y="38100"/>
                  </a:lnTo>
                  <a:lnTo>
                    <a:pt x="125666" y="38100"/>
                  </a:lnTo>
                  <a:lnTo>
                    <a:pt x="136677" y="50800"/>
                  </a:lnTo>
                  <a:lnTo>
                    <a:pt x="2302853" y="50800"/>
                  </a:lnTo>
                  <a:lnTo>
                    <a:pt x="2313863" y="38100"/>
                  </a:lnTo>
                  <a:lnTo>
                    <a:pt x="2388806" y="38100"/>
                  </a:lnTo>
                  <a:lnTo>
                    <a:pt x="2399157" y="25400"/>
                  </a:lnTo>
                  <a:lnTo>
                    <a:pt x="2429599" y="25400"/>
                  </a:lnTo>
                  <a:lnTo>
                    <a:pt x="2439530" y="12700"/>
                  </a:lnTo>
                  <a:lnTo>
                    <a:pt x="2468626" y="12700"/>
                  </a:lnTo>
                  <a:lnTo>
                    <a:pt x="2478087" y="0"/>
                  </a:lnTo>
                  <a:close/>
                </a:path>
              </a:pathLst>
            </a:custGeom>
            <a:solidFill>
              <a:srgbClr val="416F9C"/>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0" name="object 59">
              <a:extLst>
                <a:ext uri="{FF2B5EF4-FFF2-40B4-BE49-F238E27FC236}">
                  <a16:creationId xmlns:a16="http://schemas.microsoft.com/office/drawing/2014/main" id="{D54F1EFA-1A3A-6304-96E4-A7E9ECDDD53C}"/>
                </a:ext>
              </a:extLst>
            </p:cNvPr>
            <p:cNvSpPr/>
            <p:nvPr/>
          </p:nvSpPr>
          <p:spPr>
            <a:xfrm>
              <a:off x="3002280" y="2572511"/>
              <a:ext cx="70104" cy="70103"/>
            </a:xfrm>
            <a:prstGeom prst="rect">
              <a:avLst/>
            </a:prstGeom>
            <a:blipFill>
              <a:blip r:embed="rId13"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1" name="object 60">
              <a:extLst>
                <a:ext uri="{FF2B5EF4-FFF2-40B4-BE49-F238E27FC236}">
                  <a16:creationId xmlns:a16="http://schemas.microsoft.com/office/drawing/2014/main" id="{37016B70-0193-6E98-DBCB-C58B7FCDF092}"/>
                </a:ext>
              </a:extLst>
            </p:cNvPr>
            <p:cNvSpPr/>
            <p:nvPr/>
          </p:nvSpPr>
          <p:spPr>
            <a:xfrm>
              <a:off x="6263640" y="2295143"/>
              <a:ext cx="70103" cy="70103"/>
            </a:xfrm>
            <a:prstGeom prst="rect">
              <a:avLst/>
            </a:prstGeom>
            <a:blipFill>
              <a:blip r:embed="rId14"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2" name="object 61">
              <a:extLst>
                <a:ext uri="{FF2B5EF4-FFF2-40B4-BE49-F238E27FC236}">
                  <a16:creationId xmlns:a16="http://schemas.microsoft.com/office/drawing/2014/main" id="{CEAA225C-8478-2A1F-1F30-9133A1B2369A}"/>
                </a:ext>
              </a:extLst>
            </p:cNvPr>
            <p:cNvSpPr/>
            <p:nvPr/>
          </p:nvSpPr>
          <p:spPr>
            <a:xfrm>
              <a:off x="9578339" y="2654808"/>
              <a:ext cx="70103" cy="70103"/>
            </a:xfrm>
            <a:prstGeom prst="rect">
              <a:avLst/>
            </a:prstGeom>
            <a:blipFill>
              <a:blip r:embed="rId15"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3" name="object 62">
              <a:extLst>
                <a:ext uri="{FF2B5EF4-FFF2-40B4-BE49-F238E27FC236}">
                  <a16:creationId xmlns:a16="http://schemas.microsoft.com/office/drawing/2014/main" id="{6821EF5D-25EA-40A0-DF81-75DD51667E20}"/>
                </a:ext>
              </a:extLst>
            </p:cNvPr>
            <p:cNvSpPr/>
            <p:nvPr/>
          </p:nvSpPr>
          <p:spPr>
            <a:xfrm>
              <a:off x="6263640" y="5530595"/>
              <a:ext cx="70103" cy="70103"/>
            </a:xfrm>
            <a:prstGeom prst="rect">
              <a:avLst/>
            </a:prstGeom>
            <a:blipFill>
              <a:blip r:embed="rId16"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4" name="object 63">
              <a:extLst>
                <a:ext uri="{FF2B5EF4-FFF2-40B4-BE49-F238E27FC236}">
                  <a16:creationId xmlns:a16="http://schemas.microsoft.com/office/drawing/2014/main" id="{3B4A14D8-0D19-5CF1-62BD-EEA0BB91A7F1}"/>
                </a:ext>
              </a:extLst>
            </p:cNvPr>
            <p:cNvSpPr/>
            <p:nvPr/>
          </p:nvSpPr>
          <p:spPr>
            <a:xfrm>
              <a:off x="1597152" y="6128003"/>
              <a:ext cx="1284732" cy="324612"/>
            </a:xfrm>
            <a:prstGeom prst="rect">
              <a:avLst/>
            </a:prstGeom>
            <a:blipFill>
              <a:blip r:embed="rId17"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5" name="object 64">
              <a:extLst>
                <a:ext uri="{FF2B5EF4-FFF2-40B4-BE49-F238E27FC236}">
                  <a16:creationId xmlns:a16="http://schemas.microsoft.com/office/drawing/2014/main" id="{B8ADD785-CE4F-5448-4062-C4621FABDF49}"/>
                </a:ext>
              </a:extLst>
            </p:cNvPr>
            <p:cNvSpPr/>
            <p:nvPr/>
          </p:nvSpPr>
          <p:spPr>
            <a:xfrm>
              <a:off x="1630680" y="4646675"/>
              <a:ext cx="1287780" cy="1225550"/>
            </a:xfrm>
            <a:custGeom>
              <a:avLst/>
              <a:gdLst/>
              <a:ahLst/>
              <a:cxnLst/>
              <a:rect l="l" t="t" r="r" b="b"/>
              <a:pathLst>
                <a:path w="1287780" h="1225550">
                  <a:moveTo>
                    <a:pt x="1042415" y="1225296"/>
                  </a:moveTo>
                  <a:lnTo>
                    <a:pt x="246887" y="1225296"/>
                  </a:lnTo>
                  <a:lnTo>
                    <a:pt x="0" y="467868"/>
                  </a:lnTo>
                  <a:lnTo>
                    <a:pt x="644651" y="0"/>
                  </a:lnTo>
                  <a:lnTo>
                    <a:pt x="1287780" y="467868"/>
                  </a:lnTo>
                  <a:lnTo>
                    <a:pt x="1042415" y="1225296"/>
                  </a:lnTo>
                  <a:close/>
                </a:path>
              </a:pathLst>
            </a:custGeom>
            <a:solidFill>
              <a:srgbClr val="5B9BD3"/>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6" name="object 65">
              <a:extLst>
                <a:ext uri="{FF2B5EF4-FFF2-40B4-BE49-F238E27FC236}">
                  <a16:creationId xmlns:a16="http://schemas.microsoft.com/office/drawing/2014/main" id="{8F4C9D30-2957-E535-2E7B-35A1123B7FE2}"/>
                </a:ext>
              </a:extLst>
            </p:cNvPr>
            <p:cNvSpPr/>
            <p:nvPr/>
          </p:nvSpPr>
          <p:spPr>
            <a:xfrm>
              <a:off x="1623911" y="4638662"/>
              <a:ext cx="1302385" cy="1240155"/>
            </a:xfrm>
            <a:custGeom>
              <a:avLst/>
              <a:gdLst/>
              <a:ahLst/>
              <a:cxnLst/>
              <a:rect l="l" t="t" r="r" b="b"/>
              <a:pathLst>
                <a:path w="1302385" h="1240154">
                  <a:moveTo>
                    <a:pt x="1301953" y="473621"/>
                  </a:moveTo>
                  <a:lnTo>
                    <a:pt x="1287030" y="462775"/>
                  </a:lnTo>
                  <a:lnTo>
                    <a:pt x="1287030" y="478472"/>
                  </a:lnTo>
                  <a:lnTo>
                    <a:pt x="1044067" y="1227239"/>
                  </a:lnTo>
                  <a:lnTo>
                    <a:pt x="257873" y="1227239"/>
                  </a:lnTo>
                  <a:lnTo>
                    <a:pt x="15786" y="481177"/>
                  </a:lnTo>
                  <a:lnTo>
                    <a:pt x="14922" y="478459"/>
                  </a:lnTo>
                  <a:lnTo>
                    <a:pt x="13500" y="474078"/>
                  </a:lnTo>
                  <a:lnTo>
                    <a:pt x="14922" y="478459"/>
                  </a:lnTo>
                  <a:lnTo>
                    <a:pt x="20929" y="474078"/>
                  </a:lnTo>
                  <a:lnTo>
                    <a:pt x="650976" y="15709"/>
                  </a:lnTo>
                  <a:lnTo>
                    <a:pt x="1287030" y="478472"/>
                  </a:lnTo>
                  <a:lnTo>
                    <a:pt x="1287030" y="462775"/>
                  </a:lnTo>
                  <a:lnTo>
                    <a:pt x="668832" y="12992"/>
                  </a:lnTo>
                  <a:lnTo>
                    <a:pt x="650976" y="0"/>
                  </a:lnTo>
                  <a:lnTo>
                    <a:pt x="0" y="473621"/>
                  </a:lnTo>
                  <a:lnTo>
                    <a:pt x="248640" y="1239939"/>
                  </a:lnTo>
                  <a:lnTo>
                    <a:pt x="1053299" y="1239939"/>
                  </a:lnTo>
                  <a:lnTo>
                    <a:pt x="1055992" y="1231633"/>
                  </a:lnTo>
                  <a:lnTo>
                    <a:pt x="1057414" y="1227239"/>
                  </a:lnTo>
                  <a:lnTo>
                    <a:pt x="1299502" y="481177"/>
                  </a:lnTo>
                  <a:lnTo>
                    <a:pt x="1301800" y="474078"/>
                  </a:lnTo>
                  <a:lnTo>
                    <a:pt x="1301953" y="473621"/>
                  </a:lnTo>
                  <a:close/>
                </a:path>
              </a:pathLst>
            </a:custGeom>
            <a:solidFill>
              <a:srgbClr val="416F9C"/>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7" name="object 66">
              <a:extLst>
                <a:ext uri="{FF2B5EF4-FFF2-40B4-BE49-F238E27FC236}">
                  <a16:creationId xmlns:a16="http://schemas.microsoft.com/office/drawing/2014/main" id="{B70D1F17-01E3-76F5-460E-F6AB4DBC50BC}"/>
                </a:ext>
              </a:extLst>
            </p:cNvPr>
            <p:cNvSpPr/>
            <p:nvPr/>
          </p:nvSpPr>
          <p:spPr>
            <a:xfrm>
              <a:off x="1970582" y="4581740"/>
              <a:ext cx="586105" cy="1063625"/>
            </a:xfrm>
            <a:custGeom>
              <a:avLst/>
              <a:gdLst/>
              <a:ahLst/>
              <a:cxnLst/>
              <a:rect l="l" t="t" r="r" b="b"/>
              <a:pathLst>
                <a:path w="586105" h="1063625">
                  <a:moveTo>
                    <a:pt x="585749" y="1063078"/>
                  </a:moveTo>
                  <a:lnTo>
                    <a:pt x="580148" y="1053909"/>
                  </a:lnTo>
                  <a:lnTo>
                    <a:pt x="517753" y="951814"/>
                  </a:lnTo>
                  <a:lnTo>
                    <a:pt x="517753" y="1024877"/>
                  </a:lnTo>
                  <a:lnTo>
                    <a:pt x="149034" y="1024318"/>
                  </a:lnTo>
                  <a:lnTo>
                    <a:pt x="134594" y="1024293"/>
                  </a:lnTo>
                  <a:lnTo>
                    <a:pt x="149021" y="1024293"/>
                  </a:lnTo>
                  <a:lnTo>
                    <a:pt x="42303" y="640702"/>
                  </a:lnTo>
                  <a:lnTo>
                    <a:pt x="40525" y="634276"/>
                  </a:lnTo>
                  <a:lnTo>
                    <a:pt x="43802" y="627392"/>
                  </a:lnTo>
                  <a:lnTo>
                    <a:pt x="272897" y="147383"/>
                  </a:lnTo>
                  <a:lnTo>
                    <a:pt x="309549" y="684161"/>
                  </a:lnTo>
                  <a:lnTo>
                    <a:pt x="517753" y="1024877"/>
                  </a:lnTo>
                  <a:lnTo>
                    <a:pt x="517753" y="951814"/>
                  </a:lnTo>
                  <a:lnTo>
                    <a:pt x="349770" y="676922"/>
                  </a:lnTo>
                  <a:lnTo>
                    <a:pt x="346925" y="672261"/>
                  </a:lnTo>
                  <a:lnTo>
                    <a:pt x="346646" y="668274"/>
                  </a:lnTo>
                  <a:lnTo>
                    <a:pt x="306146" y="74993"/>
                  </a:lnTo>
                  <a:lnTo>
                    <a:pt x="301028" y="0"/>
                  </a:lnTo>
                  <a:lnTo>
                    <a:pt x="0" y="630732"/>
                  </a:lnTo>
                  <a:lnTo>
                    <a:pt x="120078" y="1062367"/>
                  </a:lnTo>
                  <a:lnTo>
                    <a:pt x="585749" y="1063078"/>
                  </a:lnTo>
                  <a:close/>
                </a:path>
              </a:pathLst>
            </a:custGeom>
            <a:solidFill>
              <a:srgbClr val="FFD966"/>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14" name="object 67">
            <a:extLst>
              <a:ext uri="{FF2B5EF4-FFF2-40B4-BE49-F238E27FC236}">
                <a16:creationId xmlns:a16="http://schemas.microsoft.com/office/drawing/2014/main" id="{4E3BCE19-20E9-6C9C-DA4D-0AD2E5E7E79B}"/>
              </a:ext>
            </a:extLst>
          </p:cNvPr>
          <p:cNvSpPr txBox="1"/>
          <p:nvPr/>
        </p:nvSpPr>
        <p:spPr>
          <a:xfrm>
            <a:off x="924261" y="4735420"/>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dirty="0">
                <a:solidFill>
                  <a:schemeClr val="bg1"/>
                </a:solidFill>
                <a:latin typeface="Noto Serif CJK JP"/>
                <a:cs typeface="Noto Serif CJK JP"/>
              </a:rPr>
              <a:t>Social system</a:t>
            </a:r>
          </a:p>
        </p:txBody>
      </p:sp>
      <p:sp>
        <p:nvSpPr>
          <p:cNvPr id="115" name="object 68">
            <a:extLst>
              <a:ext uri="{FF2B5EF4-FFF2-40B4-BE49-F238E27FC236}">
                <a16:creationId xmlns:a16="http://schemas.microsoft.com/office/drawing/2014/main" id="{2A5CC75F-A750-EFB9-8B4A-2A99AA108E67}"/>
              </a:ext>
            </a:extLst>
          </p:cNvPr>
          <p:cNvSpPr txBox="1"/>
          <p:nvPr/>
        </p:nvSpPr>
        <p:spPr>
          <a:xfrm>
            <a:off x="1001084" y="5428958"/>
            <a:ext cx="710184"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1400" spc="20" dirty="0">
                <a:solidFill>
                  <a:schemeClr val="bg1"/>
                </a:solidFill>
                <a:latin typeface="Arial"/>
                <a:cs typeface="Arial"/>
              </a:rPr>
              <a:t>UGC ecology</a:t>
            </a:r>
            <a:endParaRPr sz="1400" dirty="0">
              <a:solidFill>
                <a:schemeClr val="bg1"/>
              </a:solidFill>
              <a:latin typeface="Noto Serif CJK JP"/>
              <a:cs typeface="Noto Serif CJK JP"/>
            </a:endParaRPr>
          </a:p>
        </p:txBody>
      </p:sp>
      <p:sp>
        <p:nvSpPr>
          <p:cNvPr id="116" name="object 69">
            <a:extLst>
              <a:ext uri="{FF2B5EF4-FFF2-40B4-BE49-F238E27FC236}">
                <a16:creationId xmlns:a16="http://schemas.microsoft.com/office/drawing/2014/main" id="{C2B318BA-359F-038C-DCE5-9E329AF02D08}"/>
              </a:ext>
            </a:extLst>
          </p:cNvPr>
          <p:cNvSpPr txBox="1"/>
          <p:nvPr/>
        </p:nvSpPr>
        <p:spPr>
          <a:xfrm>
            <a:off x="2907260" y="4714739"/>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Noto Serif CJK JP"/>
                <a:ea typeface="微软雅黑"/>
                <a:cs typeface="Noto Serif CJK JP"/>
              </a:rPr>
              <a:t>image engine</a:t>
            </a:r>
          </a:p>
        </p:txBody>
      </p:sp>
      <p:sp>
        <p:nvSpPr>
          <p:cNvPr id="117" name="object 70">
            <a:extLst>
              <a:ext uri="{FF2B5EF4-FFF2-40B4-BE49-F238E27FC236}">
                <a16:creationId xmlns:a16="http://schemas.microsoft.com/office/drawing/2014/main" id="{38AD8C49-B75A-C010-8F17-81D79F69370E}"/>
              </a:ext>
            </a:extLst>
          </p:cNvPr>
          <p:cNvSpPr txBox="1"/>
          <p:nvPr/>
        </p:nvSpPr>
        <p:spPr>
          <a:xfrm>
            <a:off x="1627652" y="4159008"/>
            <a:ext cx="1228855"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Noto Serif CJK JP"/>
                <a:ea typeface="微软雅黑"/>
                <a:cs typeface="Noto Serif CJK JP"/>
              </a:rPr>
              <a:t>extended reality</a:t>
            </a:r>
          </a:p>
        </p:txBody>
      </p:sp>
      <p:sp>
        <p:nvSpPr>
          <p:cNvPr id="118" name="object 71">
            <a:extLst>
              <a:ext uri="{FF2B5EF4-FFF2-40B4-BE49-F238E27FC236}">
                <a16:creationId xmlns:a16="http://schemas.microsoft.com/office/drawing/2014/main" id="{9DB3A6FB-D5E1-80C4-9BD9-C5C150B85ED7}"/>
              </a:ext>
            </a:extLst>
          </p:cNvPr>
          <p:cNvSpPr txBox="1"/>
          <p:nvPr/>
        </p:nvSpPr>
        <p:spPr>
          <a:xfrm>
            <a:off x="2680786" y="5474044"/>
            <a:ext cx="8515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altLang="zh-CN" sz="1400" b="0" i="0" u="none" strike="noStrike" kern="1200" cap="none" spc="140" normalizeH="0" baseline="0" noProof="0" dirty="0">
                <a:ln>
                  <a:noFill/>
                </a:ln>
                <a:solidFill>
                  <a:srgbClr val="FFFFFF"/>
                </a:solidFill>
                <a:effectLst/>
                <a:uLnTx/>
                <a:uFillTx/>
                <a:latin typeface="Arial"/>
                <a:ea typeface="微软雅黑"/>
                <a:cs typeface="Arial"/>
              </a:rPr>
              <a:t>MM</a:t>
            </a:r>
            <a:r>
              <a:rPr kumimoji="0" lang="en-US" altLang="zh-CN" sz="1400" b="0" i="0" u="none" strike="noStrike" kern="1200" cap="none" spc="-10" normalizeH="0" baseline="0" noProof="0" dirty="0">
                <a:ln>
                  <a:noFill/>
                </a:ln>
                <a:solidFill>
                  <a:srgbClr val="FFFFFF"/>
                </a:solidFill>
                <a:effectLst/>
                <a:uLnTx/>
                <a:uFillTx/>
                <a:latin typeface="Arial"/>
                <a:ea typeface="微软雅黑"/>
                <a:cs typeface="Arial"/>
              </a:rPr>
              <a:t>O</a:t>
            </a:r>
            <a:r>
              <a:rPr kumimoji="0" lang="en-US" altLang="zh-CN" sz="1400" b="0" i="0" u="none" strike="noStrike" kern="1200" cap="none" spc="-5" normalizeH="0" baseline="0" noProof="0" dirty="0">
                <a:ln>
                  <a:noFill/>
                </a:ln>
                <a:solidFill>
                  <a:srgbClr val="FFFFFF"/>
                </a:solidFill>
                <a:effectLst/>
                <a:uLnTx/>
                <a:uFillTx/>
                <a:latin typeface="Noto Serif CJK JP"/>
                <a:ea typeface="微软雅黑"/>
                <a:cs typeface="Arial"/>
              </a:rPr>
              <a:t> Game</a:t>
            </a:r>
            <a:endParaRPr kumimoji="0" lang="en-US" altLang="zh-CN" sz="1400" b="0" i="0" u="none" strike="noStrike" kern="1200" cap="none" spc="0" normalizeH="0" baseline="0" noProof="0" dirty="0">
              <a:ln>
                <a:noFill/>
              </a:ln>
              <a:solidFill>
                <a:srgbClr val="FFFFFF"/>
              </a:solidFill>
              <a:effectLst/>
              <a:uLnTx/>
              <a:uFillTx/>
              <a:latin typeface="Noto Serif CJK JP"/>
              <a:ea typeface="微软雅黑"/>
              <a:cs typeface="Noto Serif CJK JP"/>
            </a:endParaRPr>
          </a:p>
        </p:txBody>
      </p:sp>
      <p:grpSp>
        <p:nvGrpSpPr>
          <p:cNvPr id="119" name="object 72">
            <a:extLst>
              <a:ext uri="{FF2B5EF4-FFF2-40B4-BE49-F238E27FC236}">
                <a16:creationId xmlns:a16="http://schemas.microsoft.com/office/drawing/2014/main" id="{F75A70A2-711C-8593-5C6A-D1626C84439C}"/>
              </a:ext>
            </a:extLst>
          </p:cNvPr>
          <p:cNvGrpSpPr/>
          <p:nvPr/>
        </p:nvGrpSpPr>
        <p:grpSpPr>
          <a:xfrm>
            <a:off x="665918" y="4004425"/>
            <a:ext cx="10326395" cy="2501900"/>
            <a:chOff x="743940" y="4195889"/>
            <a:chExt cx="10326395" cy="2501900"/>
          </a:xfrm>
        </p:grpSpPr>
        <p:sp>
          <p:nvSpPr>
            <p:cNvPr id="129" name="object 73">
              <a:extLst>
                <a:ext uri="{FF2B5EF4-FFF2-40B4-BE49-F238E27FC236}">
                  <a16:creationId xmlns:a16="http://schemas.microsoft.com/office/drawing/2014/main" id="{B1E3CF0B-6B32-E997-B892-4A4ABF9D9814}"/>
                </a:ext>
              </a:extLst>
            </p:cNvPr>
            <p:cNvSpPr/>
            <p:nvPr/>
          </p:nvSpPr>
          <p:spPr>
            <a:xfrm>
              <a:off x="743940" y="4195889"/>
              <a:ext cx="3003550" cy="2463800"/>
            </a:xfrm>
            <a:custGeom>
              <a:avLst/>
              <a:gdLst/>
              <a:ahLst/>
              <a:cxnLst/>
              <a:rect l="l" t="t" r="r" b="b"/>
              <a:pathLst>
                <a:path w="3003550" h="2463800">
                  <a:moveTo>
                    <a:pt x="419887" y="2463800"/>
                  </a:moveTo>
                  <a:lnTo>
                    <a:pt x="409346" y="2451100"/>
                  </a:lnTo>
                  <a:lnTo>
                    <a:pt x="332092" y="2451100"/>
                  </a:lnTo>
                  <a:lnTo>
                    <a:pt x="322300" y="2438400"/>
                  </a:lnTo>
                  <a:lnTo>
                    <a:pt x="295325" y="2438400"/>
                  </a:lnTo>
                  <a:lnTo>
                    <a:pt x="285940" y="2425700"/>
                  </a:lnTo>
                  <a:lnTo>
                    <a:pt x="268808" y="2425700"/>
                  </a:lnTo>
                  <a:lnTo>
                    <a:pt x="259765" y="2413000"/>
                  </a:lnTo>
                  <a:lnTo>
                    <a:pt x="243293" y="2413000"/>
                  </a:lnTo>
                  <a:lnTo>
                    <a:pt x="234632" y="2400300"/>
                  </a:lnTo>
                  <a:lnTo>
                    <a:pt x="218871" y="2400300"/>
                  </a:lnTo>
                  <a:lnTo>
                    <a:pt x="210616" y="2387600"/>
                  </a:lnTo>
                  <a:lnTo>
                    <a:pt x="203238" y="2387600"/>
                  </a:lnTo>
                  <a:lnTo>
                    <a:pt x="195262" y="2374900"/>
                  </a:lnTo>
                  <a:lnTo>
                    <a:pt x="188150" y="2374900"/>
                  </a:lnTo>
                  <a:lnTo>
                    <a:pt x="180467" y="2362200"/>
                  </a:lnTo>
                  <a:lnTo>
                    <a:pt x="166598" y="2362200"/>
                  </a:lnTo>
                  <a:lnTo>
                    <a:pt x="159385" y="2349500"/>
                  </a:lnTo>
                  <a:lnTo>
                    <a:pt x="159715" y="2349500"/>
                  </a:lnTo>
                  <a:lnTo>
                    <a:pt x="152666" y="2336800"/>
                  </a:lnTo>
                  <a:lnTo>
                    <a:pt x="152984" y="2349500"/>
                  </a:lnTo>
                  <a:lnTo>
                    <a:pt x="146100" y="2336800"/>
                  </a:lnTo>
                  <a:lnTo>
                    <a:pt x="146418" y="2336800"/>
                  </a:lnTo>
                  <a:lnTo>
                    <a:pt x="139700" y="2324100"/>
                  </a:lnTo>
                  <a:lnTo>
                    <a:pt x="133756" y="2324100"/>
                  </a:lnTo>
                  <a:lnTo>
                    <a:pt x="127393" y="2311400"/>
                  </a:lnTo>
                  <a:lnTo>
                    <a:pt x="121780" y="2311400"/>
                  </a:lnTo>
                  <a:lnTo>
                    <a:pt x="115773" y="2298700"/>
                  </a:lnTo>
                  <a:lnTo>
                    <a:pt x="110490" y="2298700"/>
                  </a:lnTo>
                  <a:lnTo>
                    <a:pt x="104863" y="2286000"/>
                  </a:lnTo>
                  <a:lnTo>
                    <a:pt x="105117" y="2286000"/>
                  </a:lnTo>
                  <a:lnTo>
                    <a:pt x="99682" y="2273300"/>
                  </a:lnTo>
                  <a:lnTo>
                    <a:pt x="94919" y="2273300"/>
                  </a:lnTo>
                  <a:lnTo>
                    <a:pt x="89877" y="2260600"/>
                  </a:lnTo>
                  <a:lnTo>
                    <a:pt x="90106" y="2260600"/>
                  </a:lnTo>
                  <a:lnTo>
                    <a:pt x="85267" y="2247900"/>
                  </a:lnTo>
                  <a:lnTo>
                    <a:pt x="81038" y="2247900"/>
                  </a:lnTo>
                  <a:lnTo>
                    <a:pt x="76619" y="2235200"/>
                  </a:lnTo>
                  <a:lnTo>
                    <a:pt x="76809" y="2235200"/>
                  </a:lnTo>
                  <a:lnTo>
                    <a:pt x="72605" y="2222500"/>
                  </a:lnTo>
                  <a:lnTo>
                    <a:pt x="68973" y="2222500"/>
                  </a:lnTo>
                  <a:lnTo>
                    <a:pt x="65189" y="2209800"/>
                  </a:lnTo>
                  <a:lnTo>
                    <a:pt x="65354" y="2209800"/>
                  </a:lnTo>
                  <a:lnTo>
                    <a:pt x="61798" y="2197100"/>
                  </a:lnTo>
                  <a:lnTo>
                    <a:pt x="58762" y="2197100"/>
                  </a:lnTo>
                  <a:lnTo>
                    <a:pt x="55651" y="2184400"/>
                  </a:lnTo>
                  <a:lnTo>
                    <a:pt x="55791" y="2184400"/>
                  </a:lnTo>
                  <a:lnTo>
                    <a:pt x="50380" y="2159000"/>
                  </a:lnTo>
                  <a:lnTo>
                    <a:pt x="48196" y="2159000"/>
                  </a:lnTo>
                  <a:lnTo>
                    <a:pt x="46113" y="2146300"/>
                  </a:lnTo>
                  <a:lnTo>
                    <a:pt x="42595" y="2120900"/>
                  </a:lnTo>
                  <a:lnTo>
                    <a:pt x="41287" y="2120900"/>
                  </a:lnTo>
                  <a:lnTo>
                    <a:pt x="40157" y="2108200"/>
                  </a:lnTo>
                  <a:lnTo>
                    <a:pt x="38608" y="2082800"/>
                  </a:lnTo>
                  <a:lnTo>
                    <a:pt x="38430" y="2076246"/>
                  </a:lnTo>
                  <a:lnTo>
                    <a:pt x="38430" y="406603"/>
                  </a:lnTo>
                  <a:lnTo>
                    <a:pt x="0" y="406603"/>
                  </a:lnTo>
                  <a:lnTo>
                    <a:pt x="0" y="2083003"/>
                  </a:lnTo>
                  <a:lnTo>
                    <a:pt x="584" y="2083003"/>
                  </a:lnTo>
                  <a:lnTo>
                    <a:pt x="2235" y="2108200"/>
                  </a:lnTo>
                  <a:lnTo>
                    <a:pt x="6731" y="2146300"/>
                  </a:lnTo>
                  <a:lnTo>
                    <a:pt x="8750" y="2159000"/>
                  </a:lnTo>
                  <a:lnTo>
                    <a:pt x="11023" y="2159000"/>
                  </a:lnTo>
                  <a:lnTo>
                    <a:pt x="13538" y="2171700"/>
                  </a:lnTo>
                  <a:lnTo>
                    <a:pt x="16319" y="2184400"/>
                  </a:lnTo>
                  <a:lnTo>
                    <a:pt x="22593" y="2209800"/>
                  </a:lnTo>
                  <a:lnTo>
                    <a:pt x="26098" y="2209800"/>
                  </a:lnTo>
                  <a:lnTo>
                    <a:pt x="29832" y="2222500"/>
                  </a:lnTo>
                  <a:lnTo>
                    <a:pt x="37985" y="2247900"/>
                  </a:lnTo>
                  <a:lnTo>
                    <a:pt x="42405" y="2247900"/>
                  </a:lnTo>
                  <a:lnTo>
                    <a:pt x="47040" y="2260600"/>
                  </a:lnTo>
                  <a:lnTo>
                    <a:pt x="56959" y="2286000"/>
                  </a:lnTo>
                  <a:lnTo>
                    <a:pt x="62242" y="2286000"/>
                  </a:lnTo>
                  <a:lnTo>
                    <a:pt x="73406" y="2311400"/>
                  </a:lnTo>
                  <a:lnTo>
                    <a:pt x="79298" y="2311400"/>
                  </a:lnTo>
                  <a:lnTo>
                    <a:pt x="91681" y="2336800"/>
                  </a:lnTo>
                  <a:lnTo>
                    <a:pt x="98158" y="2336800"/>
                  </a:lnTo>
                  <a:lnTo>
                    <a:pt x="104813" y="2349500"/>
                  </a:lnTo>
                  <a:lnTo>
                    <a:pt x="111658" y="2349500"/>
                  </a:lnTo>
                  <a:lnTo>
                    <a:pt x="125882" y="2374900"/>
                  </a:lnTo>
                  <a:lnTo>
                    <a:pt x="133261" y="2374900"/>
                  </a:lnTo>
                  <a:lnTo>
                    <a:pt x="140804" y="2387600"/>
                  </a:lnTo>
                  <a:lnTo>
                    <a:pt x="148513" y="2387600"/>
                  </a:lnTo>
                  <a:lnTo>
                    <a:pt x="156400" y="2400300"/>
                  </a:lnTo>
                  <a:lnTo>
                    <a:pt x="164426" y="2400300"/>
                  </a:lnTo>
                  <a:lnTo>
                    <a:pt x="172631" y="2413000"/>
                  </a:lnTo>
                  <a:lnTo>
                    <a:pt x="180975" y="2413000"/>
                  </a:lnTo>
                  <a:lnTo>
                    <a:pt x="189471" y="2425700"/>
                  </a:lnTo>
                  <a:lnTo>
                    <a:pt x="198120" y="2425700"/>
                  </a:lnTo>
                  <a:lnTo>
                    <a:pt x="206908" y="2438400"/>
                  </a:lnTo>
                  <a:lnTo>
                    <a:pt x="224904" y="2438400"/>
                  </a:lnTo>
                  <a:lnTo>
                    <a:pt x="234111" y="2451100"/>
                  </a:lnTo>
                  <a:lnTo>
                    <a:pt x="243433" y="2451100"/>
                  </a:lnTo>
                  <a:lnTo>
                    <a:pt x="252895" y="2463800"/>
                  </a:lnTo>
                  <a:lnTo>
                    <a:pt x="419887" y="2463800"/>
                  </a:lnTo>
                  <a:close/>
                </a:path>
                <a:path w="3003550" h="2463800">
                  <a:moveTo>
                    <a:pt x="3002953" y="406400"/>
                  </a:moveTo>
                  <a:lnTo>
                    <a:pt x="3002267" y="393700"/>
                  </a:lnTo>
                  <a:lnTo>
                    <a:pt x="3001302" y="381000"/>
                  </a:lnTo>
                  <a:lnTo>
                    <a:pt x="3000057" y="368300"/>
                  </a:lnTo>
                  <a:lnTo>
                    <a:pt x="2996806" y="342900"/>
                  </a:lnTo>
                  <a:lnTo>
                    <a:pt x="2994787" y="342900"/>
                  </a:lnTo>
                  <a:lnTo>
                    <a:pt x="2992513" y="330200"/>
                  </a:lnTo>
                  <a:lnTo>
                    <a:pt x="2987205" y="304800"/>
                  </a:lnTo>
                  <a:lnTo>
                    <a:pt x="2980931" y="279400"/>
                  </a:lnTo>
                  <a:lnTo>
                    <a:pt x="2977438" y="279400"/>
                  </a:lnTo>
                  <a:lnTo>
                    <a:pt x="2973705" y="266700"/>
                  </a:lnTo>
                  <a:lnTo>
                    <a:pt x="2965539" y="241300"/>
                  </a:lnTo>
                  <a:lnTo>
                    <a:pt x="2961132" y="241300"/>
                  </a:lnTo>
                  <a:lnTo>
                    <a:pt x="2956496" y="228600"/>
                  </a:lnTo>
                  <a:lnTo>
                    <a:pt x="2946565" y="203200"/>
                  </a:lnTo>
                  <a:lnTo>
                    <a:pt x="2941282" y="203200"/>
                  </a:lnTo>
                  <a:lnTo>
                    <a:pt x="2930106" y="177800"/>
                  </a:lnTo>
                  <a:lnTo>
                    <a:pt x="2924213" y="177800"/>
                  </a:lnTo>
                  <a:lnTo>
                    <a:pt x="2911843" y="152400"/>
                  </a:lnTo>
                  <a:lnTo>
                    <a:pt x="2905379" y="152400"/>
                  </a:lnTo>
                  <a:lnTo>
                    <a:pt x="2898711" y="139700"/>
                  </a:lnTo>
                  <a:lnTo>
                    <a:pt x="2891866" y="139700"/>
                  </a:lnTo>
                  <a:lnTo>
                    <a:pt x="2877642" y="114300"/>
                  </a:lnTo>
                  <a:lnTo>
                    <a:pt x="2870276" y="114300"/>
                  </a:lnTo>
                  <a:lnTo>
                    <a:pt x="2862719" y="101600"/>
                  </a:lnTo>
                  <a:lnTo>
                    <a:pt x="2855010" y="101600"/>
                  </a:lnTo>
                  <a:lnTo>
                    <a:pt x="2847136" y="88900"/>
                  </a:lnTo>
                  <a:lnTo>
                    <a:pt x="2839097" y="88900"/>
                  </a:lnTo>
                  <a:lnTo>
                    <a:pt x="2830906" y="76200"/>
                  </a:lnTo>
                  <a:lnTo>
                    <a:pt x="2822549" y="76200"/>
                  </a:lnTo>
                  <a:lnTo>
                    <a:pt x="2814053" y="63500"/>
                  </a:lnTo>
                  <a:lnTo>
                    <a:pt x="2805417" y="63500"/>
                  </a:lnTo>
                  <a:lnTo>
                    <a:pt x="2796616" y="50800"/>
                  </a:lnTo>
                  <a:lnTo>
                    <a:pt x="2778620" y="50800"/>
                  </a:lnTo>
                  <a:lnTo>
                    <a:pt x="2769425" y="38100"/>
                  </a:lnTo>
                  <a:lnTo>
                    <a:pt x="2760091" y="38100"/>
                  </a:lnTo>
                  <a:lnTo>
                    <a:pt x="2750629" y="25400"/>
                  </a:lnTo>
                  <a:lnTo>
                    <a:pt x="2721533" y="25400"/>
                  </a:lnTo>
                  <a:lnTo>
                    <a:pt x="2711602" y="12700"/>
                  </a:lnTo>
                  <a:lnTo>
                    <a:pt x="2681160" y="12700"/>
                  </a:lnTo>
                  <a:lnTo>
                    <a:pt x="2670797" y="0"/>
                  </a:lnTo>
                  <a:lnTo>
                    <a:pt x="332727" y="0"/>
                  </a:lnTo>
                  <a:lnTo>
                    <a:pt x="322376" y="12700"/>
                  </a:lnTo>
                  <a:lnTo>
                    <a:pt x="291934" y="12700"/>
                  </a:lnTo>
                  <a:lnTo>
                    <a:pt x="282003" y="25400"/>
                  </a:lnTo>
                  <a:lnTo>
                    <a:pt x="252895" y="25400"/>
                  </a:lnTo>
                  <a:lnTo>
                    <a:pt x="243433" y="38100"/>
                  </a:lnTo>
                  <a:lnTo>
                    <a:pt x="234111" y="38100"/>
                  </a:lnTo>
                  <a:lnTo>
                    <a:pt x="224904" y="50800"/>
                  </a:lnTo>
                  <a:lnTo>
                    <a:pt x="206908" y="50800"/>
                  </a:lnTo>
                  <a:lnTo>
                    <a:pt x="198120" y="63500"/>
                  </a:lnTo>
                  <a:lnTo>
                    <a:pt x="189471" y="63500"/>
                  </a:lnTo>
                  <a:lnTo>
                    <a:pt x="180975" y="76200"/>
                  </a:lnTo>
                  <a:lnTo>
                    <a:pt x="172631" y="76200"/>
                  </a:lnTo>
                  <a:lnTo>
                    <a:pt x="164426" y="88900"/>
                  </a:lnTo>
                  <a:lnTo>
                    <a:pt x="156400" y="88900"/>
                  </a:lnTo>
                  <a:lnTo>
                    <a:pt x="148513" y="101600"/>
                  </a:lnTo>
                  <a:lnTo>
                    <a:pt x="140804" y="101600"/>
                  </a:lnTo>
                  <a:lnTo>
                    <a:pt x="133261" y="114300"/>
                  </a:lnTo>
                  <a:lnTo>
                    <a:pt x="125882" y="114300"/>
                  </a:lnTo>
                  <a:lnTo>
                    <a:pt x="111658" y="139700"/>
                  </a:lnTo>
                  <a:lnTo>
                    <a:pt x="104813" y="139700"/>
                  </a:lnTo>
                  <a:lnTo>
                    <a:pt x="98158" y="152400"/>
                  </a:lnTo>
                  <a:lnTo>
                    <a:pt x="91681" y="152400"/>
                  </a:lnTo>
                  <a:lnTo>
                    <a:pt x="79298" y="177800"/>
                  </a:lnTo>
                  <a:lnTo>
                    <a:pt x="73406" y="177800"/>
                  </a:lnTo>
                  <a:lnTo>
                    <a:pt x="62242" y="203200"/>
                  </a:lnTo>
                  <a:lnTo>
                    <a:pt x="56959" y="203200"/>
                  </a:lnTo>
                  <a:lnTo>
                    <a:pt x="51892" y="215900"/>
                  </a:lnTo>
                  <a:lnTo>
                    <a:pt x="42405" y="241300"/>
                  </a:lnTo>
                  <a:lnTo>
                    <a:pt x="37985" y="241300"/>
                  </a:lnTo>
                  <a:lnTo>
                    <a:pt x="33794" y="254000"/>
                  </a:lnTo>
                  <a:lnTo>
                    <a:pt x="26098" y="279400"/>
                  </a:lnTo>
                  <a:lnTo>
                    <a:pt x="22593" y="279400"/>
                  </a:lnTo>
                  <a:lnTo>
                    <a:pt x="19342" y="292100"/>
                  </a:lnTo>
                  <a:lnTo>
                    <a:pt x="13538" y="317500"/>
                  </a:lnTo>
                  <a:lnTo>
                    <a:pt x="8750" y="342900"/>
                  </a:lnTo>
                  <a:lnTo>
                    <a:pt x="6731" y="342900"/>
                  </a:lnTo>
                  <a:lnTo>
                    <a:pt x="2235" y="381000"/>
                  </a:lnTo>
                  <a:lnTo>
                    <a:pt x="571" y="406400"/>
                  </a:lnTo>
                  <a:lnTo>
                    <a:pt x="38608" y="406400"/>
                  </a:lnTo>
                  <a:lnTo>
                    <a:pt x="40106" y="381000"/>
                  </a:lnTo>
                  <a:lnTo>
                    <a:pt x="41287" y="368300"/>
                  </a:lnTo>
                  <a:lnTo>
                    <a:pt x="42595" y="368300"/>
                  </a:lnTo>
                  <a:lnTo>
                    <a:pt x="44196" y="355600"/>
                  </a:lnTo>
                  <a:lnTo>
                    <a:pt x="46113" y="342900"/>
                  </a:lnTo>
                  <a:lnTo>
                    <a:pt x="48196" y="330200"/>
                  </a:lnTo>
                  <a:lnTo>
                    <a:pt x="50380" y="330200"/>
                  </a:lnTo>
                  <a:lnTo>
                    <a:pt x="52908" y="317500"/>
                  </a:lnTo>
                  <a:lnTo>
                    <a:pt x="55791" y="304800"/>
                  </a:lnTo>
                  <a:lnTo>
                    <a:pt x="55651" y="304800"/>
                  </a:lnTo>
                  <a:lnTo>
                    <a:pt x="58762" y="292100"/>
                  </a:lnTo>
                  <a:lnTo>
                    <a:pt x="61798" y="292100"/>
                  </a:lnTo>
                  <a:lnTo>
                    <a:pt x="65354" y="279400"/>
                  </a:lnTo>
                  <a:lnTo>
                    <a:pt x="65189" y="279400"/>
                  </a:lnTo>
                  <a:lnTo>
                    <a:pt x="68973" y="266700"/>
                  </a:lnTo>
                  <a:lnTo>
                    <a:pt x="72605" y="266700"/>
                  </a:lnTo>
                  <a:lnTo>
                    <a:pt x="76809" y="254000"/>
                  </a:lnTo>
                  <a:lnTo>
                    <a:pt x="76619" y="254000"/>
                  </a:lnTo>
                  <a:lnTo>
                    <a:pt x="81038" y="241300"/>
                  </a:lnTo>
                  <a:lnTo>
                    <a:pt x="85267" y="241300"/>
                  </a:lnTo>
                  <a:lnTo>
                    <a:pt x="90106" y="228600"/>
                  </a:lnTo>
                  <a:lnTo>
                    <a:pt x="89877" y="228600"/>
                  </a:lnTo>
                  <a:lnTo>
                    <a:pt x="94919" y="215900"/>
                  </a:lnTo>
                  <a:lnTo>
                    <a:pt x="99682" y="215900"/>
                  </a:lnTo>
                  <a:lnTo>
                    <a:pt x="105117" y="203200"/>
                  </a:lnTo>
                  <a:lnTo>
                    <a:pt x="104863" y="203200"/>
                  </a:lnTo>
                  <a:lnTo>
                    <a:pt x="110490" y="190500"/>
                  </a:lnTo>
                  <a:lnTo>
                    <a:pt x="110223" y="203200"/>
                  </a:lnTo>
                  <a:lnTo>
                    <a:pt x="116052" y="190500"/>
                  </a:lnTo>
                  <a:lnTo>
                    <a:pt x="115773" y="190500"/>
                  </a:lnTo>
                  <a:lnTo>
                    <a:pt x="121780" y="177800"/>
                  </a:lnTo>
                  <a:lnTo>
                    <a:pt x="127393" y="177800"/>
                  </a:lnTo>
                  <a:lnTo>
                    <a:pt x="133756" y="165100"/>
                  </a:lnTo>
                  <a:lnTo>
                    <a:pt x="139700" y="165100"/>
                  </a:lnTo>
                  <a:lnTo>
                    <a:pt x="146418" y="152400"/>
                  </a:lnTo>
                  <a:lnTo>
                    <a:pt x="152666" y="152400"/>
                  </a:lnTo>
                  <a:lnTo>
                    <a:pt x="159715" y="139700"/>
                  </a:lnTo>
                  <a:lnTo>
                    <a:pt x="159385" y="139700"/>
                  </a:lnTo>
                  <a:lnTo>
                    <a:pt x="166598" y="127000"/>
                  </a:lnTo>
                  <a:lnTo>
                    <a:pt x="166268" y="139700"/>
                  </a:lnTo>
                  <a:lnTo>
                    <a:pt x="173634" y="127000"/>
                  </a:lnTo>
                  <a:lnTo>
                    <a:pt x="180467" y="127000"/>
                  </a:lnTo>
                  <a:lnTo>
                    <a:pt x="188150" y="114300"/>
                  </a:lnTo>
                  <a:lnTo>
                    <a:pt x="195262" y="114300"/>
                  </a:lnTo>
                  <a:lnTo>
                    <a:pt x="203238" y="101600"/>
                  </a:lnTo>
                  <a:lnTo>
                    <a:pt x="210616" y="101600"/>
                  </a:lnTo>
                  <a:lnTo>
                    <a:pt x="218871" y="88900"/>
                  </a:lnTo>
                  <a:lnTo>
                    <a:pt x="234632" y="88900"/>
                  </a:lnTo>
                  <a:lnTo>
                    <a:pt x="243293" y="76200"/>
                  </a:lnTo>
                  <a:lnTo>
                    <a:pt x="259765" y="76200"/>
                  </a:lnTo>
                  <a:lnTo>
                    <a:pt x="268808" y="63500"/>
                  </a:lnTo>
                  <a:lnTo>
                    <a:pt x="285940" y="63500"/>
                  </a:lnTo>
                  <a:lnTo>
                    <a:pt x="295325" y="50800"/>
                  </a:lnTo>
                  <a:lnTo>
                    <a:pt x="322300" y="50800"/>
                  </a:lnTo>
                  <a:lnTo>
                    <a:pt x="332092" y="38100"/>
                  </a:lnTo>
                  <a:lnTo>
                    <a:pt x="2671432" y="38100"/>
                  </a:lnTo>
                  <a:lnTo>
                    <a:pt x="2681224" y="50800"/>
                  </a:lnTo>
                  <a:lnTo>
                    <a:pt x="2708211" y="50800"/>
                  </a:lnTo>
                  <a:lnTo>
                    <a:pt x="2717584" y="63500"/>
                  </a:lnTo>
                  <a:lnTo>
                    <a:pt x="2734729" y="63500"/>
                  </a:lnTo>
                  <a:lnTo>
                    <a:pt x="2743758" y="76200"/>
                  </a:lnTo>
                  <a:lnTo>
                    <a:pt x="2760230" y="76200"/>
                  </a:lnTo>
                  <a:lnTo>
                    <a:pt x="2768904" y="88900"/>
                  </a:lnTo>
                  <a:lnTo>
                    <a:pt x="2784652" y="88900"/>
                  </a:lnTo>
                  <a:lnTo>
                    <a:pt x="2792920" y="101600"/>
                  </a:lnTo>
                  <a:lnTo>
                    <a:pt x="2800286" y="101600"/>
                  </a:lnTo>
                  <a:lnTo>
                    <a:pt x="2808274" y="114300"/>
                  </a:lnTo>
                  <a:lnTo>
                    <a:pt x="2815374" y="114300"/>
                  </a:lnTo>
                  <a:lnTo>
                    <a:pt x="2823057" y="127000"/>
                  </a:lnTo>
                  <a:lnTo>
                    <a:pt x="2829890" y="127000"/>
                  </a:lnTo>
                  <a:lnTo>
                    <a:pt x="2837269" y="139700"/>
                  </a:lnTo>
                  <a:lnTo>
                    <a:pt x="2836926" y="127000"/>
                  </a:lnTo>
                  <a:lnTo>
                    <a:pt x="2844139" y="139700"/>
                  </a:lnTo>
                  <a:lnTo>
                    <a:pt x="2843809" y="139700"/>
                  </a:lnTo>
                  <a:lnTo>
                    <a:pt x="2850870" y="152400"/>
                  </a:lnTo>
                  <a:lnTo>
                    <a:pt x="2857119" y="152400"/>
                  </a:lnTo>
                  <a:lnTo>
                    <a:pt x="2863824" y="165100"/>
                  </a:lnTo>
                  <a:lnTo>
                    <a:pt x="2869768" y="165100"/>
                  </a:lnTo>
                  <a:lnTo>
                    <a:pt x="2876131" y="177800"/>
                  </a:lnTo>
                  <a:lnTo>
                    <a:pt x="2881744" y="177800"/>
                  </a:lnTo>
                  <a:lnTo>
                    <a:pt x="2887751" y="190500"/>
                  </a:lnTo>
                  <a:lnTo>
                    <a:pt x="2887484" y="190500"/>
                  </a:lnTo>
                  <a:lnTo>
                    <a:pt x="2893301" y="203200"/>
                  </a:lnTo>
                  <a:lnTo>
                    <a:pt x="2893034" y="190500"/>
                  </a:lnTo>
                  <a:lnTo>
                    <a:pt x="2898673" y="203200"/>
                  </a:lnTo>
                  <a:lnTo>
                    <a:pt x="2898406" y="203200"/>
                  </a:lnTo>
                  <a:lnTo>
                    <a:pt x="2903855" y="215900"/>
                  </a:lnTo>
                  <a:lnTo>
                    <a:pt x="2908604" y="215900"/>
                  </a:lnTo>
                  <a:lnTo>
                    <a:pt x="2913659" y="228600"/>
                  </a:lnTo>
                  <a:lnTo>
                    <a:pt x="2913418" y="228600"/>
                  </a:lnTo>
                  <a:lnTo>
                    <a:pt x="2918269" y="241300"/>
                  </a:lnTo>
                  <a:lnTo>
                    <a:pt x="2922473" y="241300"/>
                  </a:lnTo>
                  <a:lnTo>
                    <a:pt x="2926905" y="254000"/>
                  </a:lnTo>
                  <a:lnTo>
                    <a:pt x="2926702" y="254000"/>
                  </a:lnTo>
                  <a:lnTo>
                    <a:pt x="2930918" y="266700"/>
                  </a:lnTo>
                  <a:lnTo>
                    <a:pt x="2934551" y="266700"/>
                  </a:lnTo>
                  <a:lnTo>
                    <a:pt x="2938348" y="279400"/>
                  </a:lnTo>
                  <a:lnTo>
                    <a:pt x="2938170" y="279400"/>
                  </a:lnTo>
                  <a:lnTo>
                    <a:pt x="2941739" y="292100"/>
                  </a:lnTo>
                  <a:lnTo>
                    <a:pt x="2944761" y="292100"/>
                  </a:lnTo>
                  <a:lnTo>
                    <a:pt x="2947886" y="304800"/>
                  </a:lnTo>
                  <a:lnTo>
                    <a:pt x="2947746" y="304800"/>
                  </a:lnTo>
                  <a:lnTo>
                    <a:pt x="2950629" y="317500"/>
                  </a:lnTo>
                  <a:lnTo>
                    <a:pt x="2950489" y="317500"/>
                  </a:lnTo>
                  <a:lnTo>
                    <a:pt x="2953143" y="330200"/>
                  </a:lnTo>
                  <a:lnTo>
                    <a:pt x="2955328" y="330200"/>
                  </a:lnTo>
                  <a:lnTo>
                    <a:pt x="2957512" y="342900"/>
                  </a:lnTo>
                  <a:lnTo>
                    <a:pt x="2960941" y="368300"/>
                  </a:lnTo>
                  <a:lnTo>
                    <a:pt x="2962237" y="368300"/>
                  </a:lnTo>
                  <a:lnTo>
                    <a:pt x="2963367" y="381000"/>
                  </a:lnTo>
                  <a:lnTo>
                    <a:pt x="2964916" y="406400"/>
                  </a:lnTo>
                  <a:lnTo>
                    <a:pt x="3002953" y="406400"/>
                  </a:lnTo>
                  <a:close/>
                </a:path>
                <a:path w="3003550" h="2463800">
                  <a:moveTo>
                    <a:pt x="3003499" y="406603"/>
                  </a:moveTo>
                  <a:lnTo>
                    <a:pt x="2965158" y="406603"/>
                  </a:lnTo>
                  <a:lnTo>
                    <a:pt x="2965158" y="2074468"/>
                  </a:lnTo>
                  <a:lnTo>
                    <a:pt x="2964891" y="2082800"/>
                  </a:lnTo>
                  <a:lnTo>
                    <a:pt x="2963418" y="2108200"/>
                  </a:lnTo>
                  <a:lnTo>
                    <a:pt x="2962237" y="2120900"/>
                  </a:lnTo>
                  <a:lnTo>
                    <a:pt x="2960941" y="2120900"/>
                  </a:lnTo>
                  <a:lnTo>
                    <a:pt x="2957512" y="2146300"/>
                  </a:lnTo>
                  <a:lnTo>
                    <a:pt x="2955328" y="2159000"/>
                  </a:lnTo>
                  <a:lnTo>
                    <a:pt x="2953143" y="2159000"/>
                  </a:lnTo>
                  <a:lnTo>
                    <a:pt x="2950489" y="2171700"/>
                  </a:lnTo>
                  <a:lnTo>
                    <a:pt x="2950629" y="2171700"/>
                  </a:lnTo>
                  <a:lnTo>
                    <a:pt x="2947746" y="2184400"/>
                  </a:lnTo>
                  <a:lnTo>
                    <a:pt x="2947886" y="2184400"/>
                  </a:lnTo>
                  <a:lnTo>
                    <a:pt x="2944761" y="2197100"/>
                  </a:lnTo>
                  <a:lnTo>
                    <a:pt x="2941739" y="2197100"/>
                  </a:lnTo>
                  <a:lnTo>
                    <a:pt x="2938170" y="2209800"/>
                  </a:lnTo>
                  <a:lnTo>
                    <a:pt x="2938348" y="2209800"/>
                  </a:lnTo>
                  <a:lnTo>
                    <a:pt x="2934551" y="2222500"/>
                  </a:lnTo>
                  <a:lnTo>
                    <a:pt x="2930918" y="2222500"/>
                  </a:lnTo>
                  <a:lnTo>
                    <a:pt x="2926702" y="2235200"/>
                  </a:lnTo>
                  <a:lnTo>
                    <a:pt x="2926905" y="2235200"/>
                  </a:lnTo>
                  <a:lnTo>
                    <a:pt x="2922473" y="2247900"/>
                  </a:lnTo>
                  <a:lnTo>
                    <a:pt x="2918269" y="2247900"/>
                  </a:lnTo>
                  <a:lnTo>
                    <a:pt x="2913418" y="2260600"/>
                  </a:lnTo>
                  <a:lnTo>
                    <a:pt x="2913659" y="2260600"/>
                  </a:lnTo>
                  <a:lnTo>
                    <a:pt x="2908604" y="2273300"/>
                  </a:lnTo>
                  <a:lnTo>
                    <a:pt x="2903855" y="2273300"/>
                  </a:lnTo>
                  <a:lnTo>
                    <a:pt x="2898406" y="2286000"/>
                  </a:lnTo>
                  <a:lnTo>
                    <a:pt x="2898673" y="2286000"/>
                  </a:lnTo>
                  <a:lnTo>
                    <a:pt x="2893034" y="2298700"/>
                  </a:lnTo>
                  <a:lnTo>
                    <a:pt x="2887751" y="2298700"/>
                  </a:lnTo>
                  <a:lnTo>
                    <a:pt x="2881744" y="2311400"/>
                  </a:lnTo>
                  <a:lnTo>
                    <a:pt x="2876131" y="2311400"/>
                  </a:lnTo>
                  <a:lnTo>
                    <a:pt x="2869768" y="2324100"/>
                  </a:lnTo>
                  <a:lnTo>
                    <a:pt x="2863824" y="2324100"/>
                  </a:lnTo>
                  <a:lnTo>
                    <a:pt x="2857119" y="2336800"/>
                  </a:lnTo>
                  <a:lnTo>
                    <a:pt x="2857423" y="2336800"/>
                  </a:lnTo>
                  <a:lnTo>
                    <a:pt x="2850540" y="2349500"/>
                  </a:lnTo>
                  <a:lnTo>
                    <a:pt x="2850870" y="2336800"/>
                  </a:lnTo>
                  <a:lnTo>
                    <a:pt x="2843809" y="2349500"/>
                  </a:lnTo>
                  <a:lnTo>
                    <a:pt x="2844139" y="2349500"/>
                  </a:lnTo>
                  <a:lnTo>
                    <a:pt x="2836926" y="2362200"/>
                  </a:lnTo>
                  <a:lnTo>
                    <a:pt x="2823057" y="2362200"/>
                  </a:lnTo>
                  <a:lnTo>
                    <a:pt x="2815374" y="2374900"/>
                  </a:lnTo>
                  <a:lnTo>
                    <a:pt x="2808274" y="2374900"/>
                  </a:lnTo>
                  <a:lnTo>
                    <a:pt x="2800286" y="2387600"/>
                  </a:lnTo>
                  <a:lnTo>
                    <a:pt x="2792920" y="2387600"/>
                  </a:lnTo>
                  <a:lnTo>
                    <a:pt x="2784652" y="2400300"/>
                  </a:lnTo>
                  <a:lnTo>
                    <a:pt x="2768904" y="2400300"/>
                  </a:lnTo>
                  <a:lnTo>
                    <a:pt x="2760230" y="2413000"/>
                  </a:lnTo>
                  <a:lnTo>
                    <a:pt x="2743758" y="2413000"/>
                  </a:lnTo>
                  <a:lnTo>
                    <a:pt x="2734729" y="2425700"/>
                  </a:lnTo>
                  <a:lnTo>
                    <a:pt x="2717584" y="2425700"/>
                  </a:lnTo>
                  <a:lnTo>
                    <a:pt x="2708211" y="2438400"/>
                  </a:lnTo>
                  <a:lnTo>
                    <a:pt x="2681224" y="2438400"/>
                  </a:lnTo>
                  <a:lnTo>
                    <a:pt x="2671432" y="2451100"/>
                  </a:lnTo>
                  <a:lnTo>
                    <a:pt x="2594178" y="2451100"/>
                  </a:lnTo>
                  <a:lnTo>
                    <a:pt x="2583650" y="2463800"/>
                  </a:lnTo>
                  <a:lnTo>
                    <a:pt x="2750629" y="2463800"/>
                  </a:lnTo>
                  <a:lnTo>
                    <a:pt x="2760091" y="2451100"/>
                  </a:lnTo>
                  <a:lnTo>
                    <a:pt x="2769425" y="2451100"/>
                  </a:lnTo>
                  <a:lnTo>
                    <a:pt x="2778620" y="2438400"/>
                  </a:lnTo>
                  <a:lnTo>
                    <a:pt x="2796616" y="2438400"/>
                  </a:lnTo>
                  <a:lnTo>
                    <a:pt x="2805417" y="2425700"/>
                  </a:lnTo>
                  <a:lnTo>
                    <a:pt x="2814053" y="2425700"/>
                  </a:lnTo>
                  <a:lnTo>
                    <a:pt x="2822549" y="2413000"/>
                  </a:lnTo>
                  <a:lnTo>
                    <a:pt x="2830906" y="2413000"/>
                  </a:lnTo>
                  <a:lnTo>
                    <a:pt x="2839097" y="2400300"/>
                  </a:lnTo>
                  <a:lnTo>
                    <a:pt x="2847136" y="2400300"/>
                  </a:lnTo>
                  <a:lnTo>
                    <a:pt x="2855010" y="2387600"/>
                  </a:lnTo>
                  <a:lnTo>
                    <a:pt x="2862719" y="2387600"/>
                  </a:lnTo>
                  <a:lnTo>
                    <a:pt x="2870276" y="2374900"/>
                  </a:lnTo>
                  <a:lnTo>
                    <a:pt x="2877642" y="2374900"/>
                  </a:lnTo>
                  <a:lnTo>
                    <a:pt x="2891866" y="2349500"/>
                  </a:lnTo>
                  <a:lnTo>
                    <a:pt x="2898711" y="2349500"/>
                  </a:lnTo>
                  <a:lnTo>
                    <a:pt x="2905379" y="2336800"/>
                  </a:lnTo>
                  <a:lnTo>
                    <a:pt x="2911843" y="2336800"/>
                  </a:lnTo>
                  <a:lnTo>
                    <a:pt x="2924213" y="2311400"/>
                  </a:lnTo>
                  <a:lnTo>
                    <a:pt x="2930106" y="2311400"/>
                  </a:lnTo>
                  <a:lnTo>
                    <a:pt x="2941282" y="2286000"/>
                  </a:lnTo>
                  <a:lnTo>
                    <a:pt x="2946565" y="2286000"/>
                  </a:lnTo>
                  <a:lnTo>
                    <a:pt x="2951632" y="2273300"/>
                  </a:lnTo>
                  <a:lnTo>
                    <a:pt x="2961132" y="2247900"/>
                  </a:lnTo>
                  <a:lnTo>
                    <a:pt x="2965539" y="2247900"/>
                  </a:lnTo>
                  <a:lnTo>
                    <a:pt x="2969730" y="2235200"/>
                  </a:lnTo>
                  <a:lnTo>
                    <a:pt x="2977438" y="2209800"/>
                  </a:lnTo>
                  <a:lnTo>
                    <a:pt x="2980931" y="2209800"/>
                  </a:lnTo>
                  <a:lnTo>
                    <a:pt x="2987205" y="2184400"/>
                  </a:lnTo>
                  <a:lnTo>
                    <a:pt x="2992513" y="2159000"/>
                  </a:lnTo>
                  <a:lnTo>
                    <a:pt x="2994787" y="2159000"/>
                  </a:lnTo>
                  <a:lnTo>
                    <a:pt x="2996806" y="2146300"/>
                  </a:lnTo>
                  <a:lnTo>
                    <a:pt x="3000057" y="2120900"/>
                  </a:lnTo>
                  <a:lnTo>
                    <a:pt x="3002927" y="2083003"/>
                  </a:lnTo>
                  <a:lnTo>
                    <a:pt x="3003499" y="2083003"/>
                  </a:lnTo>
                  <a:lnTo>
                    <a:pt x="3003499" y="406603"/>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0" name="object 74">
              <a:extLst>
                <a:ext uri="{FF2B5EF4-FFF2-40B4-BE49-F238E27FC236}">
                  <a16:creationId xmlns:a16="http://schemas.microsoft.com/office/drawing/2014/main" id="{23A20AF8-C3CD-CA33-5AA6-D45974E9BDA8}"/>
                </a:ext>
              </a:extLst>
            </p:cNvPr>
            <p:cNvSpPr/>
            <p:nvPr/>
          </p:nvSpPr>
          <p:spPr>
            <a:xfrm>
              <a:off x="1025944" y="6646989"/>
              <a:ext cx="2478405" cy="50800"/>
            </a:xfrm>
            <a:custGeom>
              <a:avLst/>
              <a:gdLst/>
              <a:ahLst/>
              <a:cxnLst/>
              <a:rect l="l" t="t" r="r" b="b"/>
              <a:pathLst>
                <a:path w="2478404" h="50800">
                  <a:moveTo>
                    <a:pt x="2478087" y="0"/>
                  </a:moveTo>
                  <a:lnTo>
                    <a:pt x="2312174" y="0"/>
                  </a:lnTo>
                  <a:lnTo>
                    <a:pt x="2301646" y="12700"/>
                  </a:lnTo>
                  <a:lnTo>
                    <a:pt x="0" y="12700"/>
                  </a:lnTo>
                  <a:lnTo>
                    <a:pt x="9931" y="25400"/>
                  </a:lnTo>
                  <a:lnTo>
                    <a:pt x="40373" y="25400"/>
                  </a:lnTo>
                  <a:lnTo>
                    <a:pt x="50723" y="38100"/>
                  </a:lnTo>
                  <a:lnTo>
                    <a:pt x="125653" y="38100"/>
                  </a:lnTo>
                  <a:lnTo>
                    <a:pt x="136677" y="50800"/>
                  </a:lnTo>
                  <a:lnTo>
                    <a:pt x="2302853" y="50800"/>
                  </a:lnTo>
                  <a:lnTo>
                    <a:pt x="2313863" y="38100"/>
                  </a:lnTo>
                  <a:lnTo>
                    <a:pt x="2388793" y="38100"/>
                  </a:lnTo>
                  <a:lnTo>
                    <a:pt x="2399157" y="25400"/>
                  </a:lnTo>
                  <a:lnTo>
                    <a:pt x="2429599" y="25400"/>
                  </a:lnTo>
                  <a:lnTo>
                    <a:pt x="2439530" y="12700"/>
                  </a:lnTo>
                  <a:lnTo>
                    <a:pt x="2468626" y="12700"/>
                  </a:lnTo>
                  <a:lnTo>
                    <a:pt x="2478087"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1" name="object 75">
              <a:extLst>
                <a:ext uri="{FF2B5EF4-FFF2-40B4-BE49-F238E27FC236}">
                  <a16:creationId xmlns:a16="http://schemas.microsoft.com/office/drawing/2014/main" id="{52C7A97B-C750-4C26-B2B3-5BA64DD8EF42}"/>
                </a:ext>
              </a:extLst>
            </p:cNvPr>
            <p:cNvSpPr/>
            <p:nvPr/>
          </p:nvSpPr>
          <p:spPr>
            <a:xfrm>
              <a:off x="2257043" y="5237988"/>
              <a:ext cx="68580" cy="70103"/>
            </a:xfrm>
            <a:prstGeom prst="rect">
              <a:avLst/>
            </a:prstGeom>
            <a:blipFill>
              <a:blip r:embed="rId18"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2" name="object 76">
              <a:extLst>
                <a:ext uri="{FF2B5EF4-FFF2-40B4-BE49-F238E27FC236}">
                  <a16:creationId xmlns:a16="http://schemas.microsoft.com/office/drawing/2014/main" id="{4961502F-7A5D-8E23-B410-5BA9844C5463}"/>
                </a:ext>
              </a:extLst>
            </p:cNvPr>
            <p:cNvSpPr/>
            <p:nvPr/>
          </p:nvSpPr>
          <p:spPr>
            <a:xfrm>
              <a:off x="9264395" y="4398264"/>
              <a:ext cx="1805940" cy="463295"/>
            </a:xfrm>
            <a:prstGeom prst="rect">
              <a:avLst/>
            </a:prstGeom>
            <a:blipFill>
              <a:blip r:embed="rId19"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3" name="object 77">
              <a:extLst>
                <a:ext uri="{FF2B5EF4-FFF2-40B4-BE49-F238E27FC236}">
                  <a16:creationId xmlns:a16="http://schemas.microsoft.com/office/drawing/2014/main" id="{CB130BAC-7579-3C66-2527-58E2ADF514DF}"/>
                </a:ext>
              </a:extLst>
            </p:cNvPr>
            <p:cNvSpPr/>
            <p:nvPr/>
          </p:nvSpPr>
          <p:spPr>
            <a:xfrm>
              <a:off x="9462515" y="5164836"/>
              <a:ext cx="1287780" cy="1225550"/>
            </a:xfrm>
            <a:custGeom>
              <a:avLst/>
              <a:gdLst/>
              <a:ahLst/>
              <a:cxnLst/>
              <a:rect l="l" t="t" r="r" b="b"/>
              <a:pathLst>
                <a:path w="1287779" h="1225550">
                  <a:moveTo>
                    <a:pt x="1040891" y="1225296"/>
                  </a:moveTo>
                  <a:lnTo>
                    <a:pt x="245363" y="1225296"/>
                  </a:lnTo>
                  <a:lnTo>
                    <a:pt x="0" y="467867"/>
                  </a:lnTo>
                  <a:lnTo>
                    <a:pt x="643127" y="0"/>
                  </a:lnTo>
                  <a:lnTo>
                    <a:pt x="1287779" y="467867"/>
                  </a:lnTo>
                  <a:lnTo>
                    <a:pt x="1040891" y="1225296"/>
                  </a:lnTo>
                  <a:close/>
                </a:path>
              </a:pathLst>
            </a:custGeom>
            <a:solidFill>
              <a:srgbClr val="5B9BD3"/>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4" name="object 78">
              <a:extLst>
                <a:ext uri="{FF2B5EF4-FFF2-40B4-BE49-F238E27FC236}">
                  <a16:creationId xmlns:a16="http://schemas.microsoft.com/office/drawing/2014/main" id="{4F6782E2-5C25-FCBD-6344-7B762DD47CD8}"/>
                </a:ext>
              </a:extLst>
            </p:cNvPr>
            <p:cNvSpPr/>
            <p:nvPr/>
          </p:nvSpPr>
          <p:spPr>
            <a:xfrm>
              <a:off x="9455150" y="5156898"/>
              <a:ext cx="1302385" cy="1240155"/>
            </a:xfrm>
            <a:custGeom>
              <a:avLst/>
              <a:gdLst/>
              <a:ahLst/>
              <a:cxnLst/>
              <a:rect l="l" t="t" r="r" b="b"/>
              <a:pathLst>
                <a:path w="1302384" h="1240154">
                  <a:moveTo>
                    <a:pt x="1301953" y="473621"/>
                  </a:moveTo>
                  <a:lnTo>
                    <a:pt x="1287030" y="462775"/>
                  </a:lnTo>
                  <a:lnTo>
                    <a:pt x="1287030" y="478459"/>
                  </a:lnTo>
                  <a:lnTo>
                    <a:pt x="1044079" y="1227239"/>
                  </a:lnTo>
                  <a:lnTo>
                    <a:pt x="257886" y="1227239"/>
                  </a:lnTo>
                  <a:lnTo>
                    <a:pt x="15798" y="481177"/>
                  </a:lnTo>
                  <a:lnTo>
                    <a:pt x="14922" y="478472"/>
                  </a:lnTo>
                  <a:lnTo>
                    <a:pt x="20955" y="474078"/>
                  </a:lnTo>
                  <a:lnTo>
                    <a:pt x="650976" y="15697"/>
                  </a:lnTo>
                  <a:lnTo>
                    <a:pt x="1287030" y="478459"/>
                  </a:lnTo>
                  <a:lnTo>
                    <a:pt x="1287030" y="462775"/>
                  </a:lnTo>
                  <a:lnTo>
                    <a:pt x="668820" y="12979"/>
                  </a:lnTo>
                  <a:lnTo>
                    <a:pt x="650976" y="0"/>
                  </a:lnTo>
                  <a:lnTo>
                    <a:pt x="0" y="473621"/>
                  </a:lnTo>
                  <a:lnTo>
                    <a:pt x="248653" y="1239939"/>
                  </a:lnTo>
                  <a:lnTo>
                    <a:pt x="1053312" y="1239939"/>
                  </a:lnTo>
                  <a:lnTo>
                    <a:pt x="1056005" y="1231633"/>
                  </a:lnTo>
                  <a:lnTo>
                    <a:pt x="1057427" y="1227239"/>
                  </a:lnTo>
                  <a:lnTo>
                    <a:pt x="1299502" y="481177"/>
                  </a:lnTo>
                  <a:lnTo>
                    <a:pt x="1301800" y="474078"/>
                  </a:lnTo>
                  <a:lnTo>
                    <a:pt x="1301953" y="473621"/>
                  </a:lnTo>
                  <a:close/>
                </a:path>
              </a:pathLst>
            </a:custGeom>
            <a:solidFill>
              <a:srgbClr val="416F9C"/>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5" name="object 79">
              <a:extLst>
                <a:ext uri="{FF2B5EF4-FFF2-40B4-BE49-F238E27FC236}">
                  <a16:creationId xmlns:a16="http://schemas.microsoft.com/office/drawing/2014/main" id="{896F9DAA-D114-2BD8-C426-A53BEE2E97EA}"/>
                </a:ext>
              </a:extLst>
            </p:cNvPr>
            <p:cNvSpPr/>
            <p:nvPr/>
          </p:nvSpPr>
          <p:spPr>
            <a:xfrm>
              <a:off x="9691370" y="5383314"/>
              <a:ext cx="452755" cy="1011555"/>
            </a:xfrm>
            <a:custGeom>
              <a:avLst/>
              <a:gdLst/>
              <a:ahLst/>
              <a:cxnLst/>
              <a:rect l="l" t="t" r="r" b="b"/>
              <a:pathLst>
                <a:path w="452754" h="1011554">
                  <a:moveTo>
                    <a:pt x="452310" y="405282"/>
                  </a:moveTo>
                  <a:lnTo>
                    <a:pt x="452158" y="401548"/>
                  </a:lnTo>
                  <a:lnTo>
                    <a:pt x="451739" y="391553"/>
                  </a:lnTo>
                  <a:lnTo>
                    <a:pt x="436918" y="37693"/>
                  </a:lnTo>
                  <a:lnTo>
                    <a:pt x="435343" y="0"/>
                  </a:lnTo>
                  <a:lnTo>
                    <a:pt x="413804" y="16116"/>
                  </a:lnTo>
                  <a:lnTo>
                    <a:pt x="413804" y="396214"/>
                  </a:lnTo>
                  <a:lnTo>
                    <a:pt x="407047" y="408470"/>
                  </a:lnTo>
                  <a:lnTo>
                    <a:pt x="406666" y="409155"/>
                  </a:lnTo>
                  <a:lnTo>
                    <a:pt x="75107" y="897801"/>
                  </a:lnTo>
                  <a:lnTo>
                    <a:pt x="39751" y="349973"/>
                  </a:lnTo>
                  <a:lnTo>
                    <a:pt x="39344" y="343789"/>
                  </a:lnTo>
                  <a:lnTo>
                    <a:pt x="53124" y="333489"/>
                  </a:lnTo>
                  <a:lnTo>
                    <a:pt x="400291" y="73799"/>
                  </a:lnTo>
                  <a:lnTo>
                    <a:pt x="413804" y="396214"/>
                  </a:lnTo>
                  <a:lnTo>
                    <a:pt x="413804" y="16116"/>
                  </a:lnTo>
                  <a:lnTo>
                    <a:pt x="0" y="325640"/>
                  </a:lnTo>
                  <a:lnTo>
                    <a:pt x="44246" y="1011148"/>
                  </a:lnTo>
                  <a:lnTo>
                    <a:pt x="83527" y="953249"/>
                  </a:lnTo>
                  <a:lnTo>
                    <a:pt x="439153" y="429133"/>
                  </a:lnTo>
                  <a:lnTo>
                    <a:pt x="449719" y="409968"/>
                  </a:lnTo>
                  <a:lnTo>
                    <a:pt x="452310" y="405282"/>
                  </a:lnTo>
                  <a:close/>
                </a:path>
              </a:pathLst>
            </a:custGeom>
            <a:solidFill>
              <a:srgbClr val="FFD966"/>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0" name="object 80">
            <a:extLst>
              <a:ext uri="{FF2B5EF4-FFF2-40B4-BE49-F238E27FC236}">
                <a16:creationId xmlns:a16="http://schemas.microsoft.com/office/drawing/2014/main" id="{F0A7E763-2622-874E-9879-D156682845E4}"/>
              </a:ext>
            </a:extLst>
          </p:cNvPr>
          <p:cNvSpPr txBox="1"/>
          <p:nvPr/>
        </p:nvSpPr>
        <p:spPr>
          <a:xfrm>
            <a:off x="8751039" y="5264625"/>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1400" dirty="0">
                <a:solidFill>
                  <a:schemeClr val="bg1"/>
                </a:solidFill>
                <a:latin typeface="Noto Serif CJK JP"/>
                <a:cs typeface="Noto Serif CJK JP"/>
              </a:rPr>
              <a:t>Social system</a:t>
            </a:r>
            <a:endParaRPr sz="1400" dirty="0">
              <a:solidFill>
                <a:schemeClr val="bg1"/>
              </a:solidFill>
              <a:latin typeface="Noto Serif CJK JP"/>
              <a:cs typeface="Noto Serif CJK JP"/>
            </a:endParaRPr>
          </a:p>
        </p:txBody>
      </p:sp>
      <p:sp>
        <p:nvSpPr>
          <p:cNvPr id="121" name="object 81">
            <a:extLst>
              <a:ext uri="{FF2B5EF4-FFF2-40B4-BE49-F238E27FC236}">
                <a16:creationId xmlns:a16="http://schemas.microsoft.com/office/drawing/2014/main" id="{EB637C2A-B2DF-E6D6-F795-C0F926074E05}"/>
              </a:ext>
            </a:extLst>
          </p:cNvPr>
          <p:cNvSpPr txBox="1"/>
          <p:nvPr/>
        </p:nvSpPr>
        <p:spPr>
          <a:xfrm>
            <a:off x="8863163" y="5971983"/>
            <a:ext cx="654431"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altLang="zh-CN" sz="1400" b="0" i="0" u="none" strike="noStrike" kern="1200" cap="none" spc="20" normalizeH="0" baseline="0" noProof="0" dirty="0">
                <a:ln>
                  <a:noFill/>
                </a:ln>
                <a:solidFill>
                  <a:srgbClr val="FFFFFF"/>
                </a:solidFill>
                <a:effectLst/>
                <a:uLnTx/>
                <a:uFillTx/>
                <a:latin typeface="Arial"/>
                <a:ea typeface="微软雅黑"/>
                <a:cs typeface="Arial"/>
              </a:rPr>
              <a:t>UGC ecology</a:t>
            </a:r>
            <a:endParaRPr kumimoji="0" lang="en-US" altLang="zh-CN" sz="1400" b="0" i="0" u="none" strike="noStrike" kern="1200" cap="none" spc="0" normalizeH="0" baseline="0" noProof="0" dirty="0">
              <a:ln>
                <a:noFill/>
              </a:ln>
              <a:solidFill>
                <a:srgbClr val="FFFFFF"/>
              </a:solidFill>
              <a:effectLst/>
              <a:uLnTx/>
              <a:uFillTx/>
              <a:latin typeface="Noto Serif CJK JP"/>
              <a:ea typeface="微软雅黑"/>
              <a:cs typeface="Noto Serif CJK JP"/>
            </a:endParaRPr>
          </a:p>
        </p:txBody>
      </p:sp>
      <p:sp>
        <p:nvSpPr>
          <p:cNvPr id="122" name="object 82">
            <a:extLst>
              <a:ext uri="{FF2B5EF4-FFF2-40B4-BE49-F238E27FC236}">
                <a16:creationId xmlns:a16="http://schemas.microsoft.com/office/drawing/2014/main" id="{2FDFA702-050E-1B4B-48BD-0AB450C08A72}"/>
              </a:ext>
            </a:extLst>
          </p:cNvPr>
          <p:cNvSpPr txBox="1"/>
          <p:nvPr/>
        </p:nvSpPr>
        <p:spPr>
          <a:xfrm>
            <a:off x="10775267" y="5191850"/>
            <a:ext cx="737235" cy="444352"/>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dirty="0">
                <a:solidFill>
                  <a:schemeClr val="bg1"/>
                </a:solidFill>
                <a:latin typeface="Noto Serif CJK JP"/>
                <a:cs typeface="Noto Serif CJK JP"/>
              </a:rPr>
              <a:t>image engine</a:t>
            </a:r>
          </a:p>
        </p:txBody>
      </p:sp>
      <p:sp>
        <p:nvSpPr>
          <p:cNvPr id="123" name="object 83">
            <a:extLst>
              <a:ext uri="{FF2B5EF4-FFF2-40B4-BE49-F238E27FC236}">
                <a16:creationId xmlns:a16="http://schemas.microsoft.com/office/drawing/2014/main" id="{47882C19-D835-6E3A-4425-36DE66EC9101}"/>
              </a:ext>
            </a:extLst>
          </p:cNvPr>
          <p:cNvSpPr txBox="1"/>
          <p:nvPr/>
        </p:nvSpPr>
        <p:spPr>
          <a:xfrm>
            <a:off x="9443431" y="4695693"/>
            <a:ext cx="1228842" cy="228909"/>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dirty="0">
                <a:solidFill>
                  <a:schemeClr val="bg1"/>
                </a:solidFill>
                <a:latin typeface="Noto Serif CJK JP"/>
                <a:cs typeface="Noto Serif CJK JP"/>
              </a:rPr>
              <a:t>extended reality</a:t>
            </a:r>
          </a:p>
        </p:txBody>
      </p:sp>
      <p:sp>
        <p:nvSpPr>
          <p:cNvPr id="124" name="object 84">
            <a:extLst>
              <a:ext uri="{FF2B5EF4-FFF2-40B4-BE49-F238E27FC236}">
                <a16:creationId xmlns:a16="http://schemas.microsoft.com/office/drawing/2014/main" id="{2AFEA92F-A79C-DE6D-F0E5-F776DF9994EE}"/>
              </a:ext>
            </a:extLst>
          </p:cNvPr>
          <p:cNvSpPr txBox="1"/>
          <p:nvPr/>
        </p:nvSpPr>
        <p:spPr>
          <a:xfrm>
            <a:off x="10672979" y="5945536"/>
            <a:ext cx="1004139" cy="457176"/>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altLang="zh-CN" sz="1400" spc="140" dirty="0">
                <a:solidFill>
                  <a:schemeClr val="bg1"/>
                </a:solidFill>
                <a:latin typeface="Arial"/>
                <a:cs typeface="Arial"/>
              </a:rPr>
              <a:t>MM</a:t>
            </a:r>
            <a:r>
              <a:rPr lang="en-US" altLang="zh-CN" sz="1400" spc="-10" dirty="0">
                <a:solidFill>
                  <a:schemeClr val="bg1"/>
                </a:solidFill>
                <a:latin typeface="Arial"/>
                <a:cs typeface="Arial"/>
              </a:rPr>
              <a:t>O</a:t>
            </a:r>
            <a:r>
              <a:rPr lang="en-US" altLang="zh-CN" sz="1400" spc="-5" dirty="0">
                <a:solidFill>
                  <a:schemeClr val="bg1"/>
                </a:solidFill>
                <a:latin typeface="Noto Serif CJK JP"/>
                <a:cs typeface="Arial"/>
              </a:rPr>
              <a:t> </a:t>
            </a:r>
          </a:p>
          <a:p>
            <a:pPr marL="12700">
              <a:lnSpc>
                <a:spcPct val="100000"/>
              </a:lnSpc>
              <a:spcBef>
                <a:spcPts val="105"/>
              </a:spcBef>
            </a:pPr>
            <a:r>
              <a:rPr lang="en-US" altLang="zh-CN" sz="1400" spc="-5" dirty="0">
                <a:solidFill>
                  <a:schemeClr val="bg1"/>
                </a:solidFill>
                <a:latin typeface="Noto Serif CJK JP"/>
                <a:cs typeface="Arial"/>
              </a:rPr>
              <a:t>Game</a:t>
            </a:r>
            <a:endParaRPr lang="en-US" altLang="zh-CN" sz="1400" dirty="0">
              <a:solidFill>
                <a:schemeClr val="bg1"/>
              </a:solidFill>
              <a:latin typeface="Noto Serif CJK JP"/>
              <a:cs typeface="Noto Serif CJK JP"/>
            </a:endParaRPr>
          </a:p>
        </p:txBody>
      </p:sp>
      <p:sp>
        <p:nvSpPr>
          <p:cNvPr id="125" name="object 85">
            <a:extLst>
              <a:ext uri="{FF2B5EF4-FFF2-40B4-BE49-F238E27FC236}">
                <a16:creationId xmlns:a16="http://schemas.microsoft.com/office/drawing/2014/main" id="{7F850EA8-4C33-C1DC-D441-FB0831D6C7D4}"/>
              </a:ext>
            </a:extLst>
          </p:cNvPr>
          <p:cNvSpPr/>
          <p:nvPr/>
        </p:nvSpPr>
        <p:spPr>
          <a:xfrm>
            <a:off x="8765941" y="6489396"/>
            <a:ext cx="2517140" cy="50800"/>
          </a:xfrm>
          <a:custGeom>
            <a:avLst/>
            <a:gdLst/>
            <a:ahLst/>
            <a:cxnLst/>
            <a:rect l="l" t="t" r="r" b="b"/>
            <a:pathLst>
              <a:path w="2517140" h="50800">
                <a:moveTo>
                  <a:pt x="2516657" y="0"/>
                </a:moveTo>
                <a:lnTo>
                  <a:pt x="2350744" y="0"/>
                </a:lnTo>
                <a:lnTo>
                  <a:pt x="2340216" y="12700"/>
                </a:lnTo>
                <a:lnTo>
                  <a:pt x="176453" y="12700"/>
                </a:lnTo>
                <a:lnTo>
                  <a:pt x="165912" y="0"/>
                </a:lnTo>
                <a:lnTo>
                  <a:pt x="0" y="0"/>
                </a:lnTo>
                <a:lnTo>
                  <a:pt x="9461" y="12700"/>
                </a:lnTo>
                <a:lnTo>
                  <a:pt x="38569" y="12700"/>
                </a:lnTo>
                <a:lnTo>
                  <a:pt x="48501" y="25400"/>
                </a:lnTo>
                <a:lnTo>
                  <a:pt x="78943" y="25400"/>
                </a:lnTo>
                <a:lnTo>
                  <a:pt x="89293" y="38100"/>
                </a:lnTo>
                <a:lnTo>
                  <a:pt x="164236" y="38100"/>
                </a:lnTo>
                <a:lnTo>
                  <a:pt x="175247" y="50800"/>
                </a:lnTo>
                <a:lnTo>
                  <a:pt x="2341422" y="50800"/>
                </a:lnTo>
                <a:lnTo>
                  <a:pt x="2352433" y="38100"/>
                </a:lnTo>
                <a:lnTo>
                  <a:pt x="2427376" y="38100"/>
                </a:lnTo>
                <a:lnTo>
                  <a:pt x="2437727" y="25400"/>
                </a:lnTo>
                <a:lnTo>
                  <a:pt x="2468168" y="25400"/>
                </a:lnTo>
                <a:lnTo>
                  <a:pt x="2478100" y="12700"/>
                </a:lnTo>
                <a:lnTo>
                  <a:pt x="2507196" y="12700"/>
                </a:lnTo>
                <a:lnTo>
                  <a:pt x="2516657" y="0"/>
                </a:lnTo>
                <a:close/>
              </a:path>
            </a:pathLst>
          </a:custGeom>
          <a:solidFill>
            <a:srgbClr val="7D7D7D"/>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126" name="object 86">
            <a:extLst>
              <a:ext uri="{FF2B5EF4-FFF2-40B4-BE49-F238E27FC236}">
                <a16:creationId xmlns:a16="http://schemas.microsoft.com/office/drawing/2014/main" id="{912DA0F8-7045-FA98-8D6E-A74C1E9BA796}"/>
              </a:ext>
            </a:extLst>
          </p:cNvPr>
          <p:cNvGrpSpPr/>
          <p:nvPr/>
        </p:nvGrpSpPr>
        <p:grpSpPr>
          <a:xfrm>
            <a:off x="8522520" y="4038296"/>
            <a:ext cx="3003550" cy="2451100"/>
            <a:chOff x="8600542" y="4229760"/>
            <a:chExt cx="3003550" cy="2451100"/>
          </a:xfrm>
        </p:grpSpPr>
        <p:sp>
          <p:nvSpPr>
            <p:cNvPr id="127" name="object 87">
              <a:extLst>
                <a:ext uri="{FF2B5EF4-FFF2-40B4-BE49-F238E27FC236}">
                  <a16:creationId xmlns:a16="http://schemas.microsoft.com/office/drawing/2014/main" id="{3CE4A646-6B73-B9BB-84BB-ADECD7B1F39B}"/>
                </a:ext>
              </a:extLst>
            </p:cNvPr>
            <p:cNvSpPr/>
            <p:nvPr/>
          </p:nvSpPr>
          <p:spPr>
            <a:xfrm>
              <a:off x="8600542" y="4229760"/>
              <a:ext cx="3003550" cy="2451100"/>
            </a:xfrm>
            <a:custGeom>
              <a:avLst/>
              <a:gdLst/>
              <a:ahLst/>
              <a:cxnLst/>
              <a:rect l="l" t="t" r="r" b="b"/>
              <a:pathLst>
                <a:path w="3003550" h="2451100">
                  <a:moveTo>
                    <a:pt x="332092" y="2451100"/>
                  </a:moveTo>
                  <a:lnTo>
                    <a:pt x="322287" y="2438400"/>
                  </a:lnTo>
                  <a:lnTo>
                    <a:pt x="295313" y="2438400"/>
                  </a:lnTo>
                  <a:lnTo>
                    <a:pt x="285927" y="2425700"/>
                  </a:lnTo>
                  <a:lnTo>
                    <a:pt x="268795" y="2425700"/>
                  </a:lnTo>
                  <a:lnTo>
                    <a:pt x="259753" y="2413000"/>
                  </a:lnTo>
                  <a:lnTo>
                    <a:pt x="243281" y="2413000"/>
                  </a:lnTo>
                  <a:lnTo>
                    <a:pt x="234619" y="2400300"/>
                  </a:lnTo>
                  <a:lnTo>
                    <a:pt x="218859" y="2400300"/>
                  </a:lnTo>
                  <a:lnTo>
                    <a:pt x="210604" y="2387600"/>
                  </a:lnTo>
                  <a:lnTo>
                    <a:pt x="203225" y="2387600"/>
                  </a:lnTo>
                  <a:lnTo>
                    <a:pt x="195249" y="2374900"/>
                  </a:lnTo>
                  <a:lnTo>
                    <a:pt x="188137" y="2374900"/>
                  </a:lnTo>
                  <a:lnTo>
                    <a:pt x="180454" y="2362200"/>
                  </a:lnTo>
                  <a:lnTo>
                    <a:pt x="166585" y="2362200"/>
                  </a:lnTo>
                  <a:lnTo>
                    <a:pt x="159372" y="2349500"/>
                  </a:lnTo>
                  <a:lnTo>
                    <a:pt x="159702" y="2349500"/>
                  </a:lnTo>
                  <a:lnTo>
                    <a:pt x="152654" y="2336800"/>
                  </a:lnTo>
                  <a:lnTo>
                    <a:pt x="152971" y="2349500"/>
                  </a:lnTo>
                  <a:lnTo>
                    <a:pt x="146088" y="2336800"/>
                  </a:lnTo>
                  <a:lnTo>
                    <a:pt x="146405" y="2336800"/>
                  </a:lnTo>
                  <a:lnTo>
                    <a:pt x="139687" y="2324100"/>
                  </a:lnTo>
                  <a:lnTo>
                    <a:pt x="133756" y="2324100"/>
                  </a:lnTo>
                  <a:lnTo>
                    <a:pt x="127381" y="2311400"/>
                  </a:lnTo>
                  <a:lnTo>
                    <a:pt x="121767" y="2311400"/>
                  </a:lnTo>
                  <a:lnTo>
                    <a:pt x="115760" y="2298700"/>
                  </a:lnTo>
                  <a:lnTo>
                    <a:pt x="110477" y="2298700"/>
                  </a:lnTo>
                  <a:lnTo>
                    <a:pt x="104851" y="2286000"/>
                  </a:lnTo>
                  <a:lnTo>
                    <a:pt x="105105" y="2286000"/>
                  </a:lnTo>
                  <a:lnTo>
                    <a:pt x="99669" y="2273300"/>
                  </a:lnTo>
                  <a:lnTo>
                    <a:pt x="94907" y="2273300"/>
                  </a:lnTo>
                  <a:lnTo>
                    <a:pt x="89865" y="2260600"/>
                  </a:lnTo>
                  <a:lnTo>
                    <a:pt x="90093" y="2260600"/>
                  </a:lnTo>
                  <a:lnTo>
                    <a:pt x="85255" y="2247900"/>
                  </a:lnTo>
                  <a:lnTo>
                    <a:pt x="81038" y="2247900"/>
                  </a:lnTo>
                  <a:lnTo>
                    <a:pt x="76606" y="2235200"/>
                  </a:lnTo>
                  <a:lnTo>
                    <a:pt x="76809" y="2235200"/>
                  </a:lnTo>
                  <a:lnTo>
                    <a:pt x="72593" y="2222500"/>
                  </a:lnTo>
                  <a:lnTo>
                    <a:pt x="68961" y="2222500"/>
                  </a:lnTo>
                  <a:lnTo>
                    <a:pt x="65176" y="2209800"/>
                  </a:lnTo>
                  <a:lnTo>
                    <a:pt x="65354" y="2209800"/>
                  </a:lnTo>
                  <a:lnTo>
                    <a:pt x="61785" y="2197100"/>
                  </a:lnTo>
                  <a:lnTo>
                    <a:pt x="58750" y="2197100"/>
                  </a:lnTo>
                  <a:lnTo>
                    <a:pt x="55638" y="2184400"/>
                  </a:lnTo>
                  <a:lnTo>
                    <a:pt x="55778" y="2184400"/>
                  </a:lnTo>
                  <a:lnTo>
                    <a:pt x="50368" y="2159000"/>
                  </a:lnTo>
                  <a:lnTo>
                    <a:pt x="48183" y="2159000"/>
                  </a:lnTo>
                  <a:lnTo>
                    <a:pt x="46113" y="2146300"/>
                  </a:lnTo>
                  <a:lnTo>
                    <a:pt x="42583" y="2120900"/>
                  </a:lnTo>
                  <a:lnTo>
                    <a:pt x="41275" y="2120900"/>
                  </a:lnTo>
                  <a:lnTo>
                    <a:pt x="40144" y="2108200"/>
                  </a:lnTo>
                  <a:lnTo>
                    <a:pt x="38595" y="2082800"/>
                  </a:lnTo>
                  <a:lnTo>
                    <a:pt x="38404" y="2075840"/>
                  </a:lnTo>
                  <a:lnTo>
                    <a:pt x="38404" y="407009"/>
                  </a:lnTo>
                  <a:lnTo>
                    <a:pt x="0" y="407009"/>
                  </a:lnTo>
                  <a:lnTo>
                    <a:pt x="0" y="2083409"/>
                  </a:lnTo>
                  <a:lnTo>
                    <a:pt x="596" y="2083409"/>
                  </a:lnTo>
                  <a:lnTo>
                    <a:pt x="2222" y="2108200"/>
                  </a:lnTo>
                  <a:lnTo>
                    <a:pt x="6718" y="2146300"/>
                  </a:lnTo>
                  <a:lnTo>
                    <a:pt x="8737" y="2159000"/>
                  </a:lnTo>
                  <a:lnTo>
                    <a:pt x="11010" y="2159000"/>
                  </a:lnTo>
                  <a:lnTo>
                    <a:pt x="16306" y="2184400"/>
                  </a:lnTo>
                  <a:lnTo>
                    <a:pt x="22580" y="2209800"/>
                  </a:lnTo>
                  <a:lnTo>
                    <a:pt x="26085" y="2209800"/>
                  </a:lnTo>
                  <a:lnTo>
                    <a:pt x="29819" y="2222500"/>
                  </a:lnTo>
                  <a:lnTo>
                    <a:pt x="37973" y="2247900"/>
                  </a:lnTo>
                  <a:lnTo>
                    <a:pt x="42392" y="2247900"/>
                  </a:lnTo>
                  <a:lnTo>
                    <a:pt x="47028" y="2260600"/>
                  </a:lnTo>
                  <a:lnTo>
                    <a:pt x="56946" y="2286000"/>
                  </a:lnTo>
                  <a:lnTo>
                    <a:pt x="62230" y="2286000"/>
                  </a:lnTo>
                  <a:lnTo>
                    <a:pt x="73406" y="2311400"/>
                  </a:lnTo>
                  <a:lnTo>
                    <a:pt x="79298" y="2311400"/>
                  </a:lnTo>
                  <a:lnTo>
                    <a:pt x="91668" y="2336800"/>
                  </a:lnTo>
                  <a:lnTo>
                    <a:pt x="98145" y="2336800"/>
                  </a:lnTo>
                  <a:lnTo>
                    <a:pt x="104800" y="2349500"/>
                  </a:lnTo>
                  <a:lnTo>
                    <a:pt x="111645" y="2349500"/>
                  </a:lnTo>
                  <a:lnTo>
                    <a:pt x="125869" y="2374900"/>
                  </a:lnTo>
                  <a:lnTo>
                    <a:pt x="133248" y="2374900"/>
                  </a:lnTo>
                  <a:lnTo>
                    <a:pt x="140792" y="2387600"/>
                  </a:lnTo>
                  <a:lnTo>
                    <a:pt x="148501" y="2387600"/>
                  </a:lnTo>
                  <a:lnTo>
                    <a:pt x="156387" y="2400300"/>
                  </a:lnTo>
                  <a:lnTo>
                    <a:pt x="164414" y="2400300"/>
                  </a:lnTo>
                  <a:lnTo>
                    <a:pt x="172618" y="2413000"/>
                  </a:lnTo>
                  <a:lnTo>
                    <a:pt x="180962" y="2413000"/>
                  </a:lnTo>
                  <a:lnTo>
                    <a:pt x="189458" y="2425700"/>
                  </a:lnTo>
                  <a:lnTo>
                    <a:pt x="198107" y="2425700"/>
                  </a:lnTo>
                  <a:lnTo>
                    <a:pt x="206895" y="2438400"/>
                  </a:lnTo>
                  <a:lnTo>
                    <a:pt x="224891" y="2438400"/>
                  </a:lnTo>
                  <a:lnTo>
                    <a:pt x="234099" y="2451100"/>
                  </a:lnTo>
                  <a:lnTo>
                    <a:pt x="332092" y="2451100"/>
                  </a:lnTo>
                  <a:close/>
                </a:path>
                <a:path w="3003550" h="2451100">
                  <a:moveTo>
                    <a:pt x="3002940" y="406400"/>
                  </a:moveTo>
                  <a:lnTo>
                    <a:pt x="3000057" y="368300"/>
                  </a:lnTo>
                  <a:lnTo>
                    <a:pt x="2996793" y="342900"/>
                  </a:lnTo>
                  <a:lnTo>
                    <a:pt x="2994774" y="342900"/>
                  </a:lnTo>
                  <a:lnTo>
                    <a:pt x="2992501" y="330200"/>
                  </a:lnTo>
                  <a:lnTo>
                    <a:pt x="2987205" y="304800"/>
                  </a:lnTo>
                  <a:lnTo>
                    <a:pt x="2980918" y="279400"/>
                  </a:lnTo>
                  <a:lnTo>
                    <a:pt x="2977426" y="279400"/>
                  </a:lnTo>
                  <a:lnTo>
                    <a:pt x="2973692" y="266700"/>
                  </a:lnTo>
                  <a:lnTo>
                    <a:pt x="2965539" y="241300"/>
                  </a:lnTo>
                  <a:lnTo>
                    <a:pt x="2961119" y="241300"/>
                  </a:lnTo>
                  <a:lnTo>
                    <a:pt x="2956483" y="228600"/>
                  </a:lnTo>
                  <a:lnTo>
                    <a:pt x="2946552" y="203200"/>
                  </a:lnTo>
                  <a:lnTo>
                    <a:pt x="2941282" y="203200"/>
                  </a:lnTo>
                  <a:lnTo>
                    <a:pt x="2930093" y="177800"/>
                  </a:lnTo>
                  <a:lnTo>
                    <a:pt x="2924213" y="177800"/>
                  </a:lnTo>
                  <a:lnTo>
                    <a:pt x="2911830" y="152400"/>
                  </a:lnTo>
                  <a:lnTo>
                    <a:pt x="2905366" y="152400"/>
                  </a:lnTo>
                  <a:lnTo>
                    <a:pt x="2898698" y="139700"/>
                  </a:lnTo>
                  <a:lnTo>
                    <a:pt x="2891853" y="139700"/>
                  </a:lnTo>
                  <a:lnTo>
                    <a:pt x="2877629" y="114300"/>
                  </a:lnTo>
                  <a:lnTo>
                    <a:pt x="2870263" y="114300"/>
                  </a:lnTo>
                  <a:lnTo>
                    <a:pt x="2862707" y="101600"/>
                  </a:lnTo>
                  <a:lnTo>
                    <a:pt x="2854998" y="101600"/>
                  </a:lnTo>
                  <a:lnTo>
                    <a:pt x="2847124" y="88900"/>
                  </a:lnTo>
                  <a:lnTo>
                    <a:pt x="2839085" y="88900"/>
                  </a:lnTo>
                  <a:lnTo>
                    <a:pt x="2830893" y="76200"/>
                  </a:lnTo>
                  <a:lnTo>
                    <a:pt x="2822549" y="76200"/>
                  </a:lnTo>
                  <a:lnTo>
                    <a:pt x="2814040" y="63500"/>
                  </a:lnTo>
                  <a:lnTo>
                    <a:pt x="2805404" y="63500"/>
                  </a:lnTo>
                  <a:lnTo>
                    <a:pt x="2796616" y="50800"/>
                  </a:lnTo>
                  <a:lnTo>
                    <a:pt x="2778607" y="50800"/>
                  </a:lnTo>
                  <a:lnTo>
                    <a:pt x="2769412" y="38100"/>
                  </a:lnTo>
                  <a:lnTo>
                    <a:pt x="2760078" y="38100"/>
                  </a:lnTo>
                  <a:lnTo>
                    <a:pt x="2750616" y="25400"/>
                  </a:lnTo>
                  <a:lnTo>
                    <a:pt x="2721521" y="25400"/>
                  </a:lnTo>
                  <a:lnTo>
                    <a:pt x="2711589" y="12700"/>
                  </a:lnTo>
                  <a:lnTo>
                    <a:pt x="2681147" y="12700"/>
                  </a:lnTo>
                  <a:lnTo>
                    <a:pt x="2670797" y="0"/>
                  </a:lnTo>
                  <a:lnTo>
                    <a:pt x="332714" y="0"/>
                  </a:lnTo>
                  <a:lnTo>
                    <a:pt x="322364" y="12700"/>
                  </a:lnTo>
                  <a:lnTo>
                    <a:pt x="291922" y="12700"/>
                  </a:lnTo>
                  <a:lnTo>
                    <a:pt x="281990" y="25400"/>
                  </a:lnTo>
                  <a:lnTo>
                    <a:pt x="252882" y="25400"/>
                  </a:lnTo>
                  <a:lnTo>
                    <a:pt x="243420" y="38100"/>
                  </a:lnTo>
                  <a:lnTo>
                    <a:pt x="234099" y="38100"/>
                  </a:lnTo>
                  <a:lnTo>
                    <a:pt x="224891" y="50800"/>
                  </a:lnTo>
                  <a:lnTo>
                    <a:pt x="206895" y="50800"/>
                  </a:lnTo>
                  <a:lnTo>
                    <a:pt x="198107" y="63500"/>
                  </a:lnTo>
                  <a:lnTo>
                    <a:pt x="189458" y="63500"/>
                  </a:lnTo>
                  <a:lnTo>
                    <a:pt x="180962" y="76200"/>
                  </a:lnTo>
                  <a:lnTo>
                    <a:pt x="172618" y="76200"/>
                  </a:lnTo>
                  <a:lnTo>
                    <a:pt x="164414" y="88900"/>
                  </a:lnTo>
                  <a:lnTo>
                    <a:pt x="156387" y="88900"/>
                  </a:lnTo>
                  <a:lnTo>
                    <a:pt x="148501" y="101600"/>
                  </a:lnTo>
                  <a:lnTo>
                    <a:pt x="140792" y="101600"/>
                  </a:lnTo>
                  <a:lnTo>
                    <a:pt x="133248" y="114300"/>
                  </a:lnTo>
                  <a:lnTo>
                    <a:pt x="125869" y="114300"/>
                  </a:lnTo>
                  <a:lnTo>
                    <a:pt x="111645" y="139700"/>
                  </a:lnTo>
                  <a:lnTo>
                    <a:pt x="104800" y="139700"/>
                  </a:lnTo>
                  <a:lnTo>
                    <a:pt x="98145" y="152400"/>
                  </a:lnTo>
                  <a:lnTo>
                    <a:pt x="91668" y="152400"/>
                  </a:lnTo>
                  <a:lnTo>
                    <a:pt x="79298" y="177800"/>
                  </a:lnTo>
                  <a:lnTo>
                    <a:pt x="73406" y="177800"/>
                  </a:lnTo>
                  <a:lnTo>
                    <a:pt x="62230" y="203200"/>
                  </a:lnTo>
                  <a:lnTo>
                    <a:pt x="56946" y="203200"/>
                  </a:lnTo>
                  <a:lnTo>
                    <a:pt x="51879" y="215900"/>
                  </a:lnTo>
                  <a:lnTo>
                    <a:pt x="42392" y="241300"/>
                  </a:lnTo>
                  <a:lnTo>
                    <a:pt x="37973" y="241300"/>
                  </a:lnTo>
                  <a:lnTo>
                    <a:pt x="33782" y="254000"/>
                  </a:lnTo>
                  <a:lnTo>
                    <a:pt x="26085" y="279400"/>
                  </a:lnTo>
                  <a:lnTo>
                    <a:pt x="22580" y="279400"/>
                  </a:lnTo>
                  <a:lnTo>
                    <a:pt x="19329" y="292100"/>
                  </a:lnTo>
                  <a:lnTo>
                    <a:pt x="13538" y="317500"/>
                  </a:lnTo>
                  <a:lnTo>
                    <a:pt x="8737" y="342900"/>
                  </a:lnTo>
                  <a:lnTo>
                    <a:pt x="6718" y="342900"/>
                  </a:lnTo>
                  <a:lnTo>
                    <a:pt x="2222" y="381000"/>
                  </a:lnTo>
                  <a:lnTo>
                    <a:pt x="558" y="406400"/>
                  </a:lnTo>
                  <a:lnTo>
                    <a:pt x="38595" y="406400"/>
                  </a:lnTo>
                  <a:lnTo>
                    <a:pt x="40106" y="381000"/>
                  </a:lnTo>
                  <a:lnTo>
                    <a:pt x="41275" y="368300"/>
                  </a:lnTo>
                  <a:lnTo>
                    <a:pt x="42583" y="368300"/>
                  </a:lnTo>
                  <a:lnTo>
                    <a:pt x="44183" y="355600"/>
                  </a:lnTo>
                  <a:lnTo>
                    <a:pt x="46113" y="342900"/>
                  </a:lnTo>
                  <a:lnTo>
                    <a:pt x="48183" y="330200"/>
                  </a:lnTo>
                  <a:lnTo>
                    <a:pt x="50368" y="330200"/>
                  </a:lnTo>
                  <a:lnTo>
                    <a:pt x="52895" y="317500"/>
                  </a:lnTo>
                  <a:lnTo>
                    <a:pt x="55778" y="304800"/>
                  </a:lnTo>
                  <a:lnTo>
                    <a:pt x="55638" y="304800"/>
                  </a:lnTo>
                  <a:lnTo>
                    <a:pt x="58750" y="292100"/>
                  </a:lnTo>
                  <a:lnTo>
                    <a:pt x="61785" y="292100"/>
                  </a:lnTo>
                  <a:lnTo>
                    <a:pt x="65354" y="279400"/>
                  </a:lnTo>
                  <a:lnTo>
                    <a:pt x="65176" y="279400"/>
                  </a:lnTo>
                  <a:lnTo>
                    <a:pt x="68961" y="266700"/>
                  </a:lnTo>
                  <a:lnTo>
                    <a:pt x="72593" y="266700"/>
                  </a:lnTo>
                  <a:lnTo>
                    <a:pt x="76809" y="254000"/>
                  </a:lnTo>
                  <a:lnTo>
                    <a:pt x="76606" y="254000"/>
                  </a:lnTo>
                  <a:lnTo>
                    <a:pt x="81038" y="241300"/>
                  </a:lnTo>
                  <a:lnTo>
                    <a:pt x="85255" y="241300"/>
                  </a:lnTo>
                  <a:lnTo>
                    <a:pt x="90093" y="228600"/>
                  </a:lnTo>
                  <a:lnTo>
                    <a:pt x="89865" y="228600"/>
                  </a:lnTo>
                  <a:lnTo>
                    <a:pt x="94907" y="215900"/>
                  </a:lnTo>
                  <a:lnTo>
                    <a:pt x="99669" y="215900"/>
                  </a:lnTo>
                  <a:lnTo>
                    <a:pt x="105105" y="203200"/>
                  </a:lnTo>
                  <a:lnTo>
                    <a:pt x="104851" y="203200"/>
                  </a:lnTo>
                  <a:lnTo>
                    <a:pt x="110477" y="190500"/>
                  </a:lnTo>
                  <a:lnTo>
                    <a:pt x="110210" y="203200"/>
                  </a:lnTo>
                  <a:lnTo>
                    <a:pt x="116039" y="190500"/>
                  </a:lnTo>
                  <a:lnTo>
                    <a:pt x="115760" y="190500"/>
                  </a:lnTo>
                  <a:lnTo>
                    <a:pt x="121767" y="177800"/>
                  </a:lnTo>
                  <a:lnTo>
                    <a:pt x="127381" y="177800"/>
                  </a:lnTo>
                  <a:lnTo>
                    <a:pt x="133756" y="165100"/>
                  </a:lnTo>
                  <a:lnTo>
                    <a:pt x="139687" y="165100"/>
                  </a:lnTo>
                  <a:lnTo>
                    <a:pt x="146405" y="152400"/>
                  </a:lnTo>
                  <a:lnTo>
                    <a:pt x="152654" y="152400"/>
                  </a:lnTo>
                  <a:lnTo>
                    <a:pt x="159702" y="139700"/>
                  </a:lnTo>
                  <a:lnTo>
                    <a:pt x="159372" y="139700"/>
                  </a:lnTo>
                  <a:lnTo>
                    <a:pt x="166585" y="127000"/>
                  </a:lnTo>
                  <a:lnTo>
                    <a:pt x="166255" y="139700"/>
                  </a:lnTo>
                  <a:lnTo>
                    <a:pt x="173621" y="127000"/>
                  </a:lnTo>
                  <a:lnTo>
                    <a:pt x="180454" y="127000"/>
                  </a:lnTo>
                  <a:lnTo>
                    <a:pt x="188137" y="114300"/>
                  </a:lnTo>
                  <a:lnTo>
                    <a:pt x="195249" y="114300"/>
                  </a:lnTo>
                  <a:lnTo>
                    <a:pt x="203225" y="101600"/>
                  </a:lnTo>
                  <a:lnTo>
                    <a:pt x="210604" y="101600"/>
                  </a:lnTo>
                  <a:lnTo>
                    <a:pt x="218859" y="88900"/>
                  </a:lnTo>
                  <a:lnTo>
                    <a:pt x="234619" y="88900"/>
                  </a:lnTo>
                  <a:lnTo>
                    <a:pt x="243281" y="76200"/>
                  </a:lnTo>
                  <a:lnTo>
                    <a:pt x="259753" y="76200"/>
                  </a:lnTo>
                  <a:lnTo>
                    <a:pt x="268795" y="63500"/>
                  </a:lnTo>
                  <a:lnTo>
                    <a:pt x="285927" y="63500"/>
                  </a:lnTo>
                  <a:lnTo>
                    <a:pt x="295313" y="50800"/>
                  </a:lnTo>
                  <a:lnTo>
                    <a:pt x="322287" y="50800"/>
                  </a:lnTo>
                  <a:lnTo>
                    <a:pt x="332092" y="38100"/>
                  </a:lnTo>
                  <a:lnTo>
                    <a:pt x="2671419" y="38100"/>
                  </a:lnTo>
                  <a:lnTo>
                    <a:pt x="2681211" y="50800"/>
                  </a:lnTo>
                  <a:lnTo>
                    <a:pt x="2708198" y="50800"/>
                  </a:lnTo>
                  <a:lnTo>
                    <a:pt x="2717584" y="63500"/>
                  </a:lnTo>
                  <a:lnTo>
                    <a:pt x="2734716" y="63500"/>
                  </a:lnTo>
                  <a:lnTo>
                    <a:pt x="2743746" y="76200"/>
                  </a:lnTo>
                  <a:lnTo>
                    <a:pt x="2760218" y="76200"/>
                  </a:lnTo>
                  <a:lnTo>
                    <a:pt x="2768892" y="88900"/>
                  </a:lnTo>
                  <a:lnTo>
                    <a:pt x="2784640" y="88900"/>
                  </a:lnTo>
                  <a:lnTo>
                    <a:pt x="2792907" y="101600"/>
                  </a:lnTo>
                  <a:lnTo>
                    <a:pt x="2800273" y="101600"/>
                  </a:lnTo>
                  <a:lnTo>
                    <a:pt x="2808262" y="114300"/>
                  </a:lnTo>
                  <a:lnTo>
                    <a:pt x="2815361" y="114300"/>
                  </a:lnTo>
                  <a:lnTo>
                    <a:pt x="2823045" y="127000"/>
                  </a:lnTo>
                  <a:lnTo>
                    <a:pt x="2829877" y="127000"/>
                  </a:lnTo>
                  <a:lnTo>
                    <a:pt x="2837256" y="139700"/>
                  </a:lnTo>
                  <a:lnTo>
                    <a:pt x="2836913" y="127000"/>
                  </a:lnTo>
                  <a:lnTo>
                    <a:pt x="2844127" y="139700"/>
                  </a:lnTo>
                  <a:lnTo>
                    <a:pt x="2843809" y="139700"/>
                  </a:lnTo>
                  <a:lnTo>
                    <a:pt x="2850858" y="152400"/>
                  </a:lnTo>
                  <a:lnTo>
                    <a:pt x="2857106" y="152400"/>
                  </a:lnTo>
                  <a:lnTo>
                    <a:pt x="2863812" y="165100"/>
                  </a:lnTo>
                  <a:lnTo>
                    <a:pt x="2869755" y="165100"/>
                  </a:lnTo>
                  <a:lnTo>
                    <a:pt x="2876118" y="177800"/>
                  </a:lnTo>
                  <a:lnTo>
                    <a:pt x="2881744" y="177800"/>
                  </a:lnTo>
                  <a:lnTo>
                    <a:pt x="2887738" y="190500"/>
                  </a:lnTo>
                  <a:lnTo>
                    <a:pt x="2887472" y="190500"/>
                  </a:lnTo>
                  <a:lnTo>
                    <a:pt x="2893288" y="203200"/>
                  </a:lnTo>
                  <a:lnTo>
                    <a:pt x="2893022" y="190500"/>
                  </a:lnTo>
                  <a:lnTo>
                    <a:pt x="2898660" y="203200"/>
                  </a:lnTo>
                  <a:lnTo>
                    <a:pt x="2898394" y="203200"/>
                  </a:lnTo>
                  <a:lnTo>
                    <a:pt x="2903842" y="215900"/>
                  </a:lnTo>
                  <a:lnTo>
                    <a:pt x="2908592" y="215900"/>
                  </a:lnTo>
                  <a:lnTo>
                    <a:pt x="2913646" y="228600"/>
                  </a:lnTo>
                  <a:lnTo>
                    <a:pt x="2913418" y="228600"/>
                  </a:lnTo>
                  <a:lnTo>
                    <a:pt x="2918256" y="241300"/>
                  </a:lnTo>
                  <a:lnTo>
                    <a:pt x="2922460" y="241300"/>
                  </a:lnTo>
                  <a:lnTo>
                    <a:pt x="2926892" y="254000"/>
                  </a:lnTo>
                  <a:lnTo>
                    <a:pt x="2926689" y="254000"/>
                  </a:lnTo>
                  <a:lnTo>
                    <a:pt x="2930906" y="266700"/>
                  </a:lnTo>
                  <a:lnTo>
                    <a:pt x="2934538" y="266700"/>
                  </a:lnTo>
                  <a:lnTo>
                    <a:pt x="2938335" y="279400"/>
                  </a:lnTo>
                  <a:lnTo>
                    <a:pt x="2938157" y="279400"/>
                  </a:lnTo>
                  <a:lnTo>
                    <a:pt x="2941726" y="292100"/>
                  </a:lnTo>
                  <a:lnTo>
                    <a:pt x="2944749" y="292100"/>
                  </a:lnTo>
                  <a:lnTo>
                    <a:pt x="2947873" y="304800"/>
                  </a:lnTo>
                  <a:lnTo>
                    <a:pt x="2947733" y="304800"/>
                  </a:lnTo>
                  <a:lnTo>
                    <a:pt x="2953131" y="330200"/>
                  </a:lnTo>
                  <a:lnTo>
                    <a:pt x="2955328" y="330200"/>
                  </a:lnTo>
                  <a:lnTo>
                    <a:pt x="2957499" y="342900"/>
                  </a:lnTo>
                  <a:lnTo>
                    <a:pt x="2960928" y="368300"/>
                  </a:lnTo>
                  <a:lnTo>
                    <a:pt x="2962224" y="368300"/>
                  </a:lnTo>
                  <a:lnTo>
                    <a:pt x="2963354" y="381000"/>
                  </a:lnTo>
                  <a:lnTo>
                    <a:pt x="2964904" y="406400"/>
                  </a:lnTo>
                  <a:lnTo>
                    <a:pt x="3002940" y="406400"/>
                  </a:lnTo>
                  <a:close/>
                </a:path>
                <a:path w="3003550" h="2451100">
                  <a:moveTo>
                    <a:pt x="3003499" y="407009"/>
                  </a:moveTo>
                  <a:lnTo>
                    <a:pt x="2965158" y="407009"/>
                  </a:lnTo>
                  <a:lnTo>
                    <a:pt x="2965158" y="2074075"/>
                  </a:lnTo>
                  <a:lnTo>
                    <a:pt x="2964878" y="2082800"/>
                  </a:lnTo>
                  <a:lnTo>
                    <a:pt x="2963405" y="2108200"/>
                  </a:lnTo>
                  <a:lnTo>
                    <a:pt x="2962224" y="2120900"/>
                  </a:lnTo>
                  <a:lnTo>
                    <a:pt x="2960928" y="2120900"/>
                  </a:lnTo>
                  <a:lnTo>
                    <a:pt x="2957499" y="2146300"/>
                  </a:lnTo>
                  <a:lnTo>
                    <a:pt x="2955328" y="2159000"/>
                  </a:lnTo>
                  <a:lnTo>
                    <a:pt x="2953131" y="2159000"/>
                  </a:lnTo>
                  <a:lnTo>
                    <a:pt x="2950616" y="2171700"/>
                  </a:lnTo>
                  <a:lnTo>
                    <a:pt x="2947733" y="2184400"/>
                  </a:lnTo>
                  <a:lnTo>
                    <a:pt x="2947873" y="2184400"/>
                  </a:lnTo>
                  <a:lnTo>
                    <a:pt x="2944749" y="2197100"/>
                  </a:lnTo>
                  <a:lnTo>
                    <a:pt x="2941726" y="2197100"/>
                  </a:lnTo>
                  <a:lnTo>
                    <a:pt x="2938157" y="2209800"/>
                  </a:lnTo>
                  <a:lnTo>
                    <a:pt x="2938335" y="2209800"/>
                  </a:lnTo>
                  <a:lnTo>
                    <a:pt x="2934538" y="2222500"/>
                  </a:lnTo>
                  <a:lnTo>
                    <a:pt x="2930906" y="2222500"/>
                  </a:lnTo>
                  <a:lnTo>
                    <a:pt x="2926689" y="2235200"/>
                  </a:lnTo>
                  <a:lnTo>
                    <a:pt x="2926892" y="2235200"/>
                  </a:lnTo>
                  <a:lnTo>
                    <a:pt x="2922460" y="2247900"/>
                  </a:lnTo>
                  <a:lnTo>
                    <a:pt x="2918256" y="2247900"/>
                  </a:lnTo>
                  <a:lnTo>
                    <a:pt x="2913418" y="2260600"/>
                  </a:lnTo>
                  <a:lnTo>
                    <a:pt x="2913646" y="2260600"/>
                  </a:lnTo>
                  <a:lnTo>
                    <a:pt x="2908592" y="2273300"/>
                  </a:lnTo>
                  <a:lnTo>
                    <a:pt x="2903842" y="2273300"/>
                  </a:lnTo>
                  <a:lnTo>
                    <a:pt x="2898394" y="2286000"/>
                  </a:lnTo>
                  <a:lnTo>
                    <a:pt x="2898660" y="2286000"/>
                  </a:lnTo>
                  <a:lnTo>
                    <a:pt x="2893022" y="2298700"/>
                  </a:lnTo>
                  <a:lnTo>
                    <a:pt x="2887738" y="2298700"/>
                  </a:lnTo>
                  <a:lnTo>
                    <a:pt x="2881744" y="2311400"/>
                  </a:lnTo>
                  <a:lnTo>
                    <a:pt x="2876118" y="2311400"/>
                  </a:lnTo>
                  <a:lnTo>
                    <a:pt x="2869755" y="2324100"/>
                  </a:lnTo>
                  <a:lnTo>
                    <a:pt x="2863812" y="2324100"/>
                  </a:lnTo>
                  <a:lnTo>
                    <a:pt x="2857106" y="2336800"/>
                  </a:lnTo>
                  <a:lnTo>
                    <a:pt x="2857411" y="2336800"/>
                  </a:lnTo>
                  <a:lnTo>
                    <a:pt x="2850527" y="2349500"/>
                  </a:lnTo>
                  <a:lnTo>
                    <a:pt x="2850858" y="2336800"/>
                  </a:lnTo>
                  <a:lnTo>
                    <a:pt x="2843809" y="2349500"/>
                  </a:lnTo>
                  <a:lnTo>
                    <a:pt x="2844127" y="2349500"/>
                  </a:lnTo>
                  <a:lnTo>
                    <a:pt x="2836913" y="2362200"/>
                  </a:lnTo>
                  <a:lnTo>
                    <a:pt x="2823045" y="2362200"/>
                  </a:lnTo>
                  <a:lnTo>
                    <a:pt x="2815361" y="2374900"/>
                  </a:lnTo>
                  <a:lnTo>
                    <a:pt x="2808262" y="2374900"/>
                  </a:lnTo>
                  <a:lnTo>
                    <a:pt x="2800273" y="2387600"/>
                  </a:lnTo>
                  <a:lnTo>
                    <a:pt x="2792907" y="2387600"/>
                  </a:lnTo>
                  <a:lnTo>
                    <a:pt x="2784640" y="2400300"/>
                  </a:lnTo>
                  <a:lnTo>
                    <a:pt x="2768892" y="2400300"/>
                  </a:lnTo>
                  <a:lnTo>
                    <a:pt x="2760218" y="2413000"/>
                  </a:lnTo>
                  <a:lnTo>
                    <a:pt x="2743746" y="2413000"/>
                  </a:lnTo>
                  <a:lnTo>
                    <a:pt x="2734716" y="2425700"/>
                  </a:lnTo>
                  <a:lnTo>
                    <a:pt x="2717584" y="2425700"/>
                  </a:lnTo>
                  <a:lnTo>
                    <a:pt x="2708198" y="2438400"/>
                  </a:lnTo>
                  <a:lnTo>
                    <a:pt x="2681211" y="2438400"/>
                  </a:lnTo>
                  <a:lnTo>
                    <a:pt x="2671419" y="2451100"/>
                  </a:lnTo>
                  <a:lnTo>
                    <a:pt x="2769412" y="2451100"/>
                  </a:lnTo>
                  <a:lnTo>
                    <a:pt x="2778607" y="2438400"/>
                  </a:lnTo>
                  <a:lnTo>
                    <a:pt x="2796616" y="2438400"/>
                  </a:lnTo>
                  <a:lnTo>
                    <a:pt x="2805404" y="2425700"/>
                  </a:lnTo>
                  <a:lnTo>
                    <a:pt x="2814040" y="2425700"/>
                  </a:lnTo>
                  <a:lnTo>
                    <a:pt x="2822549" y="2413000"/>
                  </a:lnTo>
                  <a:lnTo>
                    <a:pt x="2830893" y="2413000"/>
                  </a:lnTo>
                  <a:lnTo>
                    <a:pt x="2839085" y="2400300"/>
                  </a:lnTo>
                  <a:lnTo>
                    <a:pt x="2847124" y="2400300"/>
                  </a:lnTo>
                  <a:lnTo>
                    <a:pt x="2854998" y="2387600"/>
                  </a:lnTo>
                  <a:lnTo>
                    <a:pt x="2862707" y="2387600"/>
                  </a:lnTo>
                  <a:lnTo>
                    <a:pt x="2870263" y="2374900"/>
                  </a:lnTo>
                  <a:lnTo>
                    <a:pt x="2877629" y="2374900"/>
                  </a:lnTo>
                  <a:lnTo>
                    <a:pt x="2891853" y="2349500"/>
                  </a:lnTo>
                  <a:lnTo>
                    <a:pt x="2898698" y="2349500"/>
                  </a:lnTo>
                  <a:lnTo>
                    <a:pt x="2905366" y="2336800"/>
                  </a:lnTo>
                  <a:lnTo>
                    <a:pt x="2911830" y="2336800"/>
                  </a:lnTo>
                  <a:lnTo>
                    <a:pt x="2924213" y="2311400"/>
                  </a:lnTo>
                  <a:lnTo>
                    <a:pt x="2930093" y="2311400"/>
                  </a:lnTo>
                  <a:lnTo>
                    <a:pt x="2941282" y="2286000"/>
                  </a:lnTo>
                  <a:lnTo>
                    <a:pt x="2946552" y="2286000"/>
                  </a:lnTo>
                  <a:lnTo>
                    <a:pt x="2951619" y="2273300"/>
                  </a:lnTo>
                  <a:lnTo>
                    <a:pt x="2961119" y="2247900"/>
                  </a:lnTo>
                  <a:lnTo>
                    <a:pt x="2965539" y="2247900"/>
                  </a:lnTo>
                  <a:lnTo>
                    <a:pt x="2969730" y="2235200"/>
                  </a:lnTo>
                  <a:lnTo>
                    <a:pt x="2977426" y="2209800"/>
                  </a:lnTo>
                  <a:lnTo>
                    <a:pt x="2980918" y="2209800"/>
                  </a:lnTo>
                  <a:lnTo>
                    <a:pt x="2987205" y="2184400"/>
                  </a:lnTo>
                  <a:lnTo>
                    <a:pt x="2992501" y="2159000"/>
                  </a:lnTo>
                  <a:lnTo>
                    <a:pt x="2994774" y="2159000"/>
                  </a:lnTo>
                  <a:lnTo>
                    <a:pt x="2996793" y="2146300"/>
                  </a:lnTo>
                  <a:lnTo>
                    <a:pt x="3000057" y="2120900"/>
                  </a:lnTo>
                  <a:lnTo>
                    <a:pt x="3002889" y="2083409"/>
                  </a:lnTo>
                  <a:lnTo>
                    <a:pt x="3003499" y="2083409"/>
                  </a:lnTo>
                  <a:lnTo>
                    <a:pt x="3003499" y="407009"/>
                  </a:lnTo>
                  <a:close/>
                </a:path>
              </a:pathLst>
            </a:custGeom>
            <a:solidFill>
              <a:srgbClr val="7D7D7D"/>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8" name="object 88">
              <a:extLst>
                <a:ext uri="{FF2B5EF4-FFF2-40B4-BE49-F238E27FC236}">
                  <a16:creationId xmlns:a16="http://schemas.microsoft.com/office/drawing/2014/main" id="{DB7922AF-0925-D55D-D70D-C575EC6064F3}"/>
                </a:ext>
              </a:extLst>
            </p:cNvPr>
            <p:cNvSpPr/>
            <p:nvPr/>
          </p:nvSpPr>
          <p:spPr>
            <a:xfrm>
              <a:off x="10079736" y="5742432"/>
              <a:ext cx="68579" cy="70103"/>
            </a:xfrm>
            <a:prstGeom prst="rect">
              <a:avLst/>
            </a:prstGeom>
            <a:blipFill>
              <a:blip r:embed="rId20"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custDataLst>
      <p:tags r:id="rId1"/>
    </p:custDataLst>
    <p:extLst>
      <p:ext uri="{BB962C8B-B14F-4D97-AF65-F5344CB8AC3E}">
        <p14:creationId xmlns:p14="http://schemas.microsoft.com/office/powerpoint/2010/main" val="2625646692"/>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395382" y="332656"/>
              <a:ext cx="2141933"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Epic Games</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4" name="object 17">
            <a:extLst>
              <a:ext uri="{FF2B5EF4-FFF2-40B4-BE49-F238E27FC236}">
                <a16:creationId xmlns:a16="http://schemas.microsoft.com/office/drawing/2014/main" id="{0D1A01F9-A743-41A8-872F-7D2760E5C168}"/>
              </a:ext>
            </a:extLst>
          </p:cNvPr>
          <p:cNvSpPr/>
          <p:nvPr/>
        </p:nvSpPr>
        <p:spPr>
          <a:xfrm>
            <a:off x="767408" y="1324540"/>
            <a:ext cx="1275588" cy="1275588"/>
          </a:xfrm>
          <a:prstGeom prst="rect">
            <a:avLst/>
          </a:prstGeom>
          <a:blipFill>
            <a:blip r:embed="rId9" cstate="print"/>
            <a:stretch>
              <a:fillRect/>
            </a:stretch>
          </a:blipFill>
        </p:spPr>
        <p:txBody>
          <a:bodyPr wrap="square" lIns="0" tIns="0" rIns="0" bIns="0" rtlCol="0"/>
          <a:lstStyle/>
          <a:p>
            <a:endParaRPr/>
          </a:p>
        </p:txBody>
      </p:sp>
      <p:sp>
        <p:nvSpPr>
          <p:cNvPr id="5" name="object 13">
            <a:extLst>
              <a:ext uri="{FF2B5EF4-FFF2-40B4-BE49-F238E27FC236}">
                <a16:creationId xmlns:a16="http://schemas.microsoft.com/office/drawing/2014/main" id="{A346BEAE-F278-2D9E-A98A-6530BC85B527}"/>
              </a:ext>
            </a:extLst>
          </p:cNvPr>
          <p:cNvSpPr/>
          <p:nvPr/>
        </p:nvSpPr>
        <p:spPr>
          <a:xfrm>
            <a:off x="310643" y="3429000"/>
            <a:ext cx="2173224" cy="1272539"/>
          </a:xfrm>
          <a:prstGeom prst="rect">
            <a:avLst/>
          </a:prstGeom>
          <a:blipFill>
            <a:blip r:embed="rId10" cstate="print"/>
            <a:stretch>
              <a:fillRect/>
            </a:stretch>
          </a:blipFill>
        </p:spPr>
        <p:txBody>
          <a:bodyPr wrap="square" lIns="0" tIns="0" rIns="0" bIns="0" rtlCol="0"/>
          <a:lstStyle/>
          <a:p>
            <a:endParaRPr/>
          </a:p>
        </p:txBody>
      </p:sp>
      <p:pic>
        <p:nvPicPr>
          <p:cNvPr id="6" name="图片 5">
            <a:extLst>
              <a:ext uri="{FF2B5EF4-FFF2-40B4-BE49-F238E27FC236}">
                <a16:creationId xmlns:a16="http://schemas.microsoft.com/office/drawing/2014/main" id="{8BD3F9A5-78A7-8C98-B21D-470A04698962}"/>
              </a:ext>
            </a:extLst>
          </p:cNvPr>
          <p:cNvPicPr>
            <a:picLocks noChangeAspect="1"/>
          </p:cNvPicPr>
          <p:nvPr/>
        </p:nvPicPr>
        <p:blipFill>
          <a:blip r:embed="rId11"/>
          <a:stretch>
            <a:fillRect/>
          </a:stretch>
        </p:blipFill>
        <p:spPr>
          <a:xfrm>
            <a:off x="8559301" y="1196752"/>
            <a:ext cx="3254094" cy="1813944"/>
          </a:xfrm>
          <a:prstGeom prst="rect">
            <a:avLst/>
          </a:prstGeom>
        </p:spPr>
      </p:pic>
      <p:sp>
        <p:nvSpPr>
          <p:cNvPr id="7" name="对话气泡: 椭圆形 6">
            <a:extLst>
              <a:ext uri="{FF2B5EF4-FFF2-40B4-BE49-F238E27FC236}">
                <a16:creationId xmlns:a16="http://schemas.microsoft.com/office/drawing/2014/main" id="{B1BF1B10-F725-31CA-1656-ED4033C242E3}"/>
              </a:ext>
            </a:extLst>
          </p:cNvPr>
          <p:cNvSpPr/>
          <p:nvPr/>
        </p:nvSpPr>
        <p:spPr>
          <a:xfrm>
            <a:off x="8184232" y="3573015"/>
            <a:ext cx="3384376" cy="1718753"/>
          </a:xfrm>
          <a:prstGeom prst="wedgeEllipseCallout">
            <a:avLst>
              <a:gd name="adj1" fmla="val -24372"/>
              <a:gd name="adj2" fmla="val -69777"/>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2">
                    <a:lumMod val="50000"/>
                  </a:schemeClr>
                </a:solidFill>
              </a:rPr>
              <a:t>MetaHuman Creator,</a:t>
            </a:r>
          </a:p>
          <a:p>
            <a:pPr algn="ctr"/>
            <a:r>
              <a:rPr lang="en-US" altLang="zh-CN" sz="1600" dirty="0">
                <a:solidFill>
                  <a:schemeClr val="bg2">
                    <a:lumMod val="50000"/>
                  </a:schemeClr>
                </a:solidFill>
              </a:rPr>
              <a:t>a high-fidelity digital human design platform based on cloud-based Unreal Engine</a:t>
            </a:r>
            <a:endParaRPr lang="zh-CN" altLang="en-US" sz="1600" dirty="0">
              <a:solidFill>
                <a:schemeClr val="bg2">
                  <a:lumMod val="50000"/>
                </a:schemeClr>
              </a:solidFill>
            </a:endParaRPr>
          </a:p>
        </p:txBody>
      </p:sp>
      <p:sp>
        <p:nvSpPr>
          <p:cNvPr id="8" name="对话气泡: 椭圆形 7">
            <a:extLst>
              <a:ext uri="{FF2B5EF4-FFF2-40B4-BE49-F238E27FC236}">
                <a16:creationId xmlns:a16="http://schemas.microsoft.com/office/drawing/2014/main" id="{0DFD2D3E-6A6C-9811-6FC2-86303E3EF74C}"/>
              </a:ext>
            </a:extLst>
          </p:cNvPr>
          <p:cNvSpPr/>
          <p:nvPr/>
        </p:nvSpPr>
        <p:spPr>
          <a:xfrm>
            <a:off x="2927648" y="1255850"/>
            <a:ext cx="4320480" cy="1525077"/>
          </a:xfrm>
          <a:prstGeom prst="wedgeEllipseCallout">
            <a:avLst>
              <a:gd name="adj1" fmla="val -69044"/>
              <a:gd name="adj2" fmla="val 8986"/>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话气泡: 椭圆形 8">
            <a:extLst>
              <a:ext uri="{FF2B5EF4-FFF2-40B4-BE49-F238E27FC236}">
                <a16:creationId xmlns:a16="http://schemas.microsoft.com/office/drawing/2014/main" id="{63F1C2FB-C69F-C98F-787B-0682BD0B4261}"/>
              </a:ext>
            </a:extLst>
          </p:cNvPr>
          <p:cNvSpPr/>
          <p:nvPr/>
        </p:nvSpPr>
        <p:spPr>
          <a:xfrm>
            <a:off x="3299619" y="3224899"/>
            <a:ext cx="4320480" cy="1525077"/>
          </a:xfrm>
          <a:prstGeom prst="wedgeEllipseCallout">
            <a:avLst>
              <a:gd name="adj1" fmla="val -69044"/>
              <a:gd name="adj2" fmla="val 8986"/>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流程图: 可选过程 9">
            <a:extLst>
              <a:ext uri="{FF2B5EF4-FFF2-40B4-BE49-F238E27FC236}">
                <a16:creationId xmlns:a16="http://schemas.microsoft.com/office/drawing/2014/main" id="{8CDA023D-EC15-B981-7F5B-CF9BD88A2EE9}"/>
              </a:ext>
            </a:extLst>
          </p:cNvPr>
          <p:cNvSpPr/>
          <p:nvPr/>
        </p:nvSpPr>
        <p:spPr>
          <a:xfrm>
            <a:off x="395382" y="4932374"/>
            <a:ext cx="7572826" cy="1718753"/>
          </a:xfrm>
          <a:prstGeom prst="flowChartAlternateProcess">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2" name="文本框 11">
            <a:extLst>
              <a:ext uri="{FF2B5EF4-FFF2-40B4-BE49-F238E27FC236}">
                <a16:creationId xmlns:a16="http://schemas.microsoft.com/office/drawing/2014/main" id="{D02C5FA5-4EC1-5227-BE11-6398D11E788A}"/>
              </a:ext>
            </a:extLst>
          </p:cNvPr>
          <p:cNvSpPr txBox="1"/>
          <p:nvPr/>
        </p:nvSpPr>
        <p:spPr>
          <a:xfrm>
            <a:off x="3939493" y="3511271"/>
            <a:ext cx="3276388" cy="1107996"/>
          </a:xfrm>
          <a:prstGeom prst="rect">
            <a:avLst/>
          </a:prstGeom>
          <a:noFill/>
        </p:spPr>
        <p:txBody>
          <a:bodyPr wrap="square">
            <a:spAutoFit/>
          </a:bodyPr>
          <a:lstStyle/>
          <a:p>
            <a:r>
              <a:rPr lang="en-US" altLang="zh-CN" sz="1100" dirty="0">
                <a:solidFill>
                  <a:schemeClr val="bg2">
                    <a:lumMod val="50000"/>
                  </a:schemeClr>
                </a:solidFill>
              </a:rPr>
              <a:t>“Epic Games' Fortnite is the "first credible metaverse" to emerge from the games industry. </a:t>
            </a:r>
          </a:p>
          <a:p>
            <a:r>
              <a:rPr lang="en-US" altLang="zh-CN" sz="1100" dirty="0">
                <a:solidFill>
                  <a:schemeClr val="bg2">
                    <a:lumMod val="50000"/>
                  </a:schemeClr>
                </a:solidFill>
              </a:rPr>
              <a:t>We are investigating ideas around creativity and play, but not ones focused on the brick"</a:t>
            </a:r>
          </a:p>
          <a:p>
            <a:r>
              <a:rPr lang="en-US" altLang="zh-CN" sz="1100" dirty="0">
                <a:solidFill>
                  <a:schemeClr val="bg2">
                    <a:lumMod val="50000"/>
                  </a:schemeClr>
                </a:solidFill>
              </a:rPr>
              <a:t>said </a:t>
            </a:r>
            <a:r>
              <a:rPr lang="en-US" altLang="zh-CN" sz="1100" dirty="0">
                <a:solidFill>
                  <a:schemeClr val="accent6">
                    <a:lumMod val="75000"/>
                  </a:schemeClr>
                </a:solidFill>
              </a:rPr>
              <a:t>Lego Ventures CEO Rob Lowe</a:t>
            </a:r>
          </a:p>
          <a:p>
            <a:endParaRPr lang="zh-CN" altLang="en-US" sz="1100" dirty="0">
              <a:solidFill>
                <a:schemeClr val="bg2">
                  <a:lumMod val="50000"/>
                </a:schemeClr>
              </a:solidFill>
            </a:endParaRPr>
          </a:p>
        </p:txBody>
      </p:sp>
      <p:sp>
        <p:nvSpPr>
          <p:cNvPr id="14" name="文本框 13">
            <a:extLst>
              <a:ext uri="{FF2B5EF4-FFF2-40B4-BE49-F238E27FC236}">
                <a16:creationId xmlns:a16="http://schemas.microsoft.com/office/drawing/2014/main" id="{C0F8DA9B-165F-BA09-EDD4-75D2D6D8E3C2}"/>
              </a:ext>
            </a:extLst>
          </p:cNvPr>
          <p:cNvSpPr txBox="1"/>
          <p:nvPr/>
        </p:nvSpPr>
        <p:spPr>
          <a:xfrm>
            <a:off x="593086" y="5077509"/>
            <a:ext cx="7796790" cy="338554"/>
          </a:xfrm>
          <a:prstGeom prst="rect">
            <a:avLst/>
          </a:prstGeom>
          <a:noFill/>
        </p:spPr>
        <p:txBody>
          <a:bodyPr wrap="square">
            <a:spAutoFit/>
          </a:bodyPr>
          <a:lstStyle/>
          <a:p>
            <a:r>
              <a:rPr lang="en-US" altLang="zh-CN" sz="1600" dirty="0">
                <a:solidFill>
                  <a:srgbClr val="FFC000"/>
                </a:solidFill>
              </a:rPr>
              <a:t>Sony invests twice in Epic Games in 2020 and 2021.</a:t>
            </a:r>
            <a:r>
              <a:rPr lang="zh-CN" altLang="en-US" sz="1600" dirty="0">
                <a:solidFill>
                  <a:srgbClr val="FFC000"/>
                </a:solidFill>
              </a:rPr>
              <a:t> </a:t>
            </a:r>
            <a:r>
              <a:rPr lang="en-US" altLang="zh-CN" sz="1600" dirty="0">
                <a:solidFill>
                  <a:srgbClr val="FFC000"/>
                </a:solidFill>
              </a:rPr>
              <a:t>And</a:t>
            </a:r>
            <a:r>
              <a:rPr lang="zh-CN" altLang="en-US" sz="1600" dirty="0">
                <a:solidFill>
                  <a:srgbClr val="FFC000"/>
                </a:solidFill>
              </a:rPr>
              <a:t> </a:t>
            </a:r>
            <a:r>
              <a:rPr lang="en-US" altLang="zh-CN" sz="1600" dirty="0">
                <a:solidFill>
                  <a:srgbClr val="FFC000"/>
                </a:solidFill>
              </a:rPr>
              <a:t>this</a:t>
            </a:r>
            <a:r>
              <a:rPr lang="zh-CN" altLang="en-US" sz="1600" dirty="0">
                <a:solidFill>
                  <a:srgbClr val="FFC000"/>
                </a:solidFill>
              </a:rPr>
              <a:t> </a:t>
            </a:r>
            <a:r>
              <a:rPr lang="en-US" altLang="zh-CN" sz="1600" dirty="0">
                <a:solidFill>
                  <a:srgbClr val="FFC000"/>
                </a:solidFill>
              </a:rPr>
              <a:t>is</a:t>
            </a:r>
            <a:r>
              <a:rPr lang="zh-CN" altLang="en-US" sz="1600" dirty="0">
                <a:solidFill>
                  <a:srgbClr val="FFC000"/>
                </a:solidFill>
              </a:rPr>
              <a:t> </a:t>
            </a:r>
            <a:r>
              <a:rPr lang="en-US" altLang="zh-CN" sz="1600" dirty="0">
                <a:solidFill>
                  <a:srgbClr val="FFC000"/>
                </a:solidFill>
              </a:rPr>
              <a:t>the third time.</a:t>
            </a:r>
            <a:endParaRPr lang="zh-CN" altLang="en-US" sz="1600" dirty="0">
              <a:solidFill>
                <a:srgbClr val="FFC000"/>
              </a:solidFill>
            </a:endParaRPr>
          </a:p>
        </p:txBody>
      </p:sp>
      <p:sp>
        <p:nvSpPr>
          <p:cNvPr id="16" name="文本框 15">
            <a:extLst>
              <a:ext uri="{FF2B5EF4-FFF2-40B4-BE49-F238E27FC236}">
                <a16:creationId xmlns:a16="http://schemas.microsoft.com/office/drawing/2014/main" id="{3AC50590-D15F-5FB6-F1EE-24514E101A3D}"/>
              </a:ext>
            </a:extLst>
          </p:cNvPr>
          <p:cNvSpPr txBox="1"/>
          <p:nvPr/>
        </p:nvSpPr>
        <p:spPr>
          <a:xfrm>
            <a:off x="1130613" y="5463818"/>
            <a:ext cx="6096000" cy="1107996"/>
          </a:xfrm>
          <a:prstGeom prst="rect">
            <a:avLst/>
          </a:prstGeom>
          <a:noFill/>
        </p:spPr>
        <p:txBody>
          <a:bodyPr wrap="square">
            <a:spAutoFit/>
          </a:bodyPr>
          <a:lstStyle/>
          <a:p>
            <a:pPr algn="ctr"/>
            <a:r>
              <a:rPr lang="en-US" altLang="zh-CN" sz="1100" dirty="0">
                <a:solidFill>
                  <a:schemeClr val="bg2">
                    <a:lumMod val="50000"/>
                  </a:schemeClr>
                </a:solidFill>
              </a:rPr>
              <a:t>According to an epic new</a:t>
            </a:r>
            <a:r>
              <a:rPr lang="zh-CN" altLang="en-US" sz="1100" dirty="0">
                <a:solidFill>
                  <a:schemeClr val="bg2">
                    <a:lumMod val="50000"/>
                  </a:schemeClr>
                </a:solidFill>
              </a:rPr>
              <a:t>：“</a:t>
            </a:r>
            <a:r>
              <a:rPr lang="en-US" altLang="zh-CN" sz="1100" dirty="0">
                <a:solidFill>
                  <a:schemeClr val="bg2">
                    <a:lumMod val="50000"/>
                  </a:schemeClr>
                </a:solidFill>
              </a:rPr>
              <a:t> In</a:t>
            </a:r>
            <a:r>
              <a:rPr lang="zh-CN" altLang="en-US" sz="1100" dirty="0">
                <a:solidFill>
                  <a:schemeClr val="bg2">
                    <a:lumMod val="50000"/>
                  </a:schemeClr>
                </a:solidFill>
              </a:rPr>
              <a:t> </a:t>
            </a:r>
            <a:r>
              <a:rPr lang="en-US" altLang="zh-CN" sz="1100" b="0" i="0" dirty="0">
                <a:solidFill>
                  <a:srgbClr val="0B0B0B"/>
                </a:solidFill>
                <a:effectLst/>
                <a:latin typeface="Brutal_Light"/>
              </a:rPr>
              <a:t>April 11, 2022</a:t>
            </a:r>
            <a:r>
              <a:rPr lang="en-US" altLang="zh-CN" sz="1100" b="0" i="0" dirty="0">
                <a:solidFill>
                  <a:schemeClr val="bg2">
                    <a:lumMod val="50000"/>
                  </a:schemeClr>
                </a:solidFill>
                <a:effectLst/>
                <a:latin typeface="Brutal_Light"/>
              </a:rPr>
              <a:t>. Today Epic Games announced a $2 billion round of funding to advance the company’s vision to build the metaverse and support its continued growth.”</a:t>
            </a:r>
          </a:p>
          <a:p>
            <a:pPr algn="ctr"/>
            <a:endParaRPr lang="en-US" altLang="zh-CN" sz="1100" dirty="0">
              <a:solidFill>
                <a:schemeClr val="bg2">
                  <a:lumMod val="50000"/>
                </a:schemeClr>
              </a:solidFill>
              <a:latin typeface="Brutal_Light"/>
            </a:endParaRPr>
          </a:p>
          <a:p>
            <a:pPr algn="ctr"/>
            <a:r>
              <a:rPr lang="en-US" altLang="zh-CN" sz="1100" b="0" i="0" dirty="0">
                <a:solidFill>
                  <a:schemeClr val="bg2">
                    <a:lumMod val="50000"/>
                  </a:schemeClr>
                </a:solidFill>
                <a:effectLst/>
                <a:latin typeface="Brutal_Light"/>
              </a:rPr>
              <a:t> ‘This investment will accelerate our work to build the metaverse and create spaces where players can have fun with friends, brands can build creative and immersive experiences and creators can build a community and thrive.’ said </a:t>
            </a:r>
            <a:r>
              <a:rPr lang="en-US" altLang="zh-CN" sz="1100" b="0" i="0" dirty="0">
                <a:solidFill>
                  <a:schemeClr val="accent6">
                    <a:lumMod val="75000"/>
                  </a:schemeClr>
                </a:solidFill>
                <a:effectLst/>
                <a:latin typeface="Brutal_Light"/>
              </a:rPr>
              <a:t>Tim Sweeney, CEO and Founder, Epic Games. </a:t>
            </a:r>
            <a:r>
              <a:rPr lang="zh-CN" altLang="en-US" sz="1100" b="0" i="0" dirty="0">
                <a:solidFill>
                  <a:schemeClr val="accent6">
                    <a:lumMod val="75000"/>
                  </a:schemeClr>
                </a:solidFill>
                <a:effectLst/>
                <a:latin typeface="Brutal_Light"/>
              </a:rPr>
              <a:t> </a:t>
            </a:r>
            <a:endParaRPr lang="zh-CN" altLang="en-US" sz="1100" dirty="0">
              <a:solidFill>
                <a:schemeClr val="accent6">
                  <a:lumMod val="75000"/>
                </a:schemeClr>
              </a:solidFill>
            </a:endParaRPr>
          </a:p>
        </p:txBody>
      </p:sp>
      <p:sp>
        <p:nvSpPr>
          <p:cNvPr id="18" name="文本框 17">
            <a:extLst>
              <a:ext uri="{FF2B5EF4-FFF2-40B4-BE49-F238E27FC236}">
                <a16:creationId xmlns:a16="http://schemas.microsoft.com/office/drawing/2014/main" id="{5E50A02F-FC89-AF15-01F5-29677EC6D13A}"/>
              </a:ext>
            </a:extLst>
          </p:cNvPr>
          <p:cNvSpPr txBox="1"/>
          <p:nvPr/>
        </p:nvSpPr>
        <p:spPr>
          <a:xfrm>
            <a:off x="3885229" y="1381434"/>
            <a:ext cx="2543944" cy="1200329"/>
          </a:xfrm>
          <a:prstGeom prst="rect">
            <a:avLst/>
          </a:prstGeom>
          <a:noFill/>
        </p:spPr>
        <p:txBody>
          <a:bodyPr wrap="square">
            <a:spAutoFit/>
          </a:bodyPr>
          <a:lstStyle/>
          <a:p>
            <a:r>
              <a:rPr lang="en-US" altLang="zh-CN" sz="1200" dirty="0">
                <a:solidFill>
                  <a:schemeClr val="bg2">
                    <a:lumMod val="50000"/>
                  </a:schemeClr>
                </a:solidFill>
              </a:rPr>
              <a:t>“Epic’s powerful technology in areas such as graphics places them at the forefront of game engine development with Unreal Engine and other innovations. ” said </a:t>
            </a:r>
            <a:r>
              <a:rPr lang="en-US" altLang="zh-CN" sz="1200" dirty="0">
                <a:solidFill>
                  <a:schemeClr val="accent6">
                    <a:lumMod val="75000"/>
                  </a:schemeClr>
                </a:solidFill>
              </a:rPr>
              <a:t>Sony CEO Kenichiro Yoshida</a:t>
            </a:r>
            <a:r>
              <a:rPr lang="en-US" altLang="zh-CN" sz="1200" dirty="0">
                <a:solidFill>
                  <a:schemeClr val="bg2">
                    <a:lumMod val="50000"/>
                  </a:schemeClr>
                </a:solidFill>
              </a:rPr>
              <a:t>.</a:t>
            </a:r>
            <a:endParaRPr lang="zh-CN" altLang="en-US" sz="1200" dirty="0">
              <a:solidFill>
                <a:schemeClr val="bg2">
                  <a:lumMod val="50000"/>
                </a:schemeClr>
              </a:solidFill>
            </a:endParaRPr>
          </a:p>
        </p:txBody>
      </p:sp>
    </p:spTree>
    <p:custDataLst>
      <p:tags r:id="rId1"/>
    </p:custDataLst>
    <p:extLst>
      <p:ext uri="{BB962C8B-B14F-4D97-AF65-F5344CB8AC3E}">
        <p14:creationId xmlns:p14="http://schemas.microsoft.com/office/powerpoint/2010/main" val="52323211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arn(inVertical)">
                                      <p:cBhvr>
                                        <p:cTn id="49" dur="500"/>
                                        <p:tgtEl>
                                          <p:spTgt spid="10"/>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arn(inVertical)">
                                      <p:cBhvr>
                                        <p:cTn id="52" dur="500"/>
                                        <p:tgtEl>
                                          <p:spTgt spid="14"/>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arn(inVertical)">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2" grpId="0"/>
      <p:bldP spid="14" grpId="0"/>
      <p:bldP spid="16"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ags/tag20.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2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38.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4.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6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PA" val="v3.0.1"/>
</p:tagLst>
</file>

<file path=ppt/tags/tag71.xml><?xml version="1.0" encoding="utf-8"?>
<p:tagLst xmlns:a="http://schemas.openxmlformats.org/drawingml/2006/main" xmlns:r="http://schemas.openxmlformats.org/officeDocument/2006/relationships" xmlns:p="http://schemas.openxmlformats.org/presentationml/2006/main">
  <p:tag name="PA" val="v3.0.1"/>
</p:tagLst>
</file>

<file path=ppt/tags/tag72.xml><?xml version="1.0" encoding="utf-8"?>
<p:tagLst xmlns:a="http://schemas.openxmlformats.org/drawingml/2006/main" xmlns:r="http://schemas.openxmlformats.org/officeDocument/2006/relationships" xmlns:p="http://schemas.openxmlformats.org/presentationml/2006/main">
  <p:tag name="PA" val="v3.0.1"/>
</p:tagLst>
</file>

<file path=ppt/tags/tag7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4.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5.xml><?xml version="1.0" encoding="utf-8"?>
<p:tagLst xmlns:a="http://schemas.openxmlformats.org/drawingml/2006/main" xmlns:r="http://schemas.openxmlformats.org/officeDocument/2006/relationships" xmlns:p="http://schemas.openxmlformats.org/presentationml/2006/main">
  <p:tag name="PA" val="v3.0.1"/>
</p:tagLst>
</file>

<file path=ppt/tags/tag76.xml><?xml version="1.0" encoding="utf-8"?>
<p:tagLst xmlns:a="http://schemas.openxmlformats.org/drawingml/2006/main" xmlns:r="http://schemas.openxmlformats.org/officeDocument/2006/relationships" xmlns:p="http://schemas.openxmlformats.org/presentationml/2006/main">
  <p:tag name="PA" val="v3.0.1"/>
</p:tagLst>
</file>

<file path=ppt/tags/tag77.xml><?xml version="1.0" encoding="utf-8"?>
<p:tagLst xmlns:a="http://schemas.openxmlformats.org/drawingml/2006/main" xmlns:r="http://schemas.openxmlformats.org/officeDocument/2006/relationships" xmlns:p="http://schemas.openxmlformats.org/presentationml/2006/main">
  <p:tag name="PA" val="v3.0.1"/>
</p:tagLst>
</file>

<file path=ppt/tags/tag78.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9.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0.xml><?xml version="1.0" encoding="utf-8"?>
<p:tagLst xmlns:a="http://schemas.openxmlformats.org/drawingml/2006/main" xmlns:r="http://schemas.openxmlformats.org/officeDocument/2006/relationships" xmlns:p="http://schemas.openxmlformats.org/presentationml/2006/main">
  <p:tag name="PA" val="v3.0.1"/>
</p:tagLst>
</file>

<file path=ppt/tags/tag81.xml><?xml version="1.0" encoding="utf-8"?>
<p:tagLst xmlns:a="http://schemas.openxmlformats.org/drawingml/2006/main" xmlns:r="http://schemas.openxmlformats.org/officeDocument/2006/relationships" xmlns:p="http://schemas.openxmlformats.org/presentationml/2006/main">
  <p:tag name="PA" val="v3.0.1"/>
</p:tagLst>
</file>

<file path=ppt/tags/tag8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3.xml><?xml version="1.0" encoding="utf-8"?>
<p:tagLst xmlns:a="http://schemas.openxmlformats.org/drawingml/2006/main" xmlns:r="http://schemas.openxmlformats.org/officeDocument/2006/relationships" xmlns:p="http://schemas.openxmlformats.org/presentationml/2006/main">
  <p:tag name="PA" val="v3.0.1"/>
</p:tagLst>
</file>

<file path=ppt/tags/tag84.xml><?xml version="1.0" encoding="utf-8"?>
<p:tagLst xmlns:a="http://schemas.openxmlformats.org/drawingml/2006/main" xmlns:r="http://schemas.openxmlformats.org/officeDocument/2006/relationships" xmlns:p="http://schemas.openxmlformats.org/presentationml/2006/main">
  <p:tag name="PA" val="v3.0.1"/>
</p:tagLst>
</file>

<file path=ppt/tags/tag85.xml><?xml version="1.0" encoding="utf-8"?>
<p:tagLst xmlns:a="http://schemas.openxmlformats.org/drawingml/2006/main" xmlns:r="http://schemas.openxmlformats.org/officeDocument/2006/relationships" xmlns:p="http://schemas.openxmlformats.org/presentationml/2006/main">
  <p:tag name="PA" val="v3.0.1"/>
</p:tagLst>
</file>

<file path=ppt/tags/tag86.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7.xml><?xml version="1.0" encoding="utf-8"?>
<p:tagLst xmlns:a="http://schemas.openxmlformats.org/drawingml/2006/main" xmlns:r="http://schemas.openxmlformats.org/officeDocument/2006/relationships" xmlns:p="http://schemas.openxmlformats.org/presentationml/2006/main">
  <p:tag name="PA" val="v3.0.1"/>
</p:tagLst>
</file>

<file path=ppt/tags/tag88.xml><?xml version="1.0" encoding="utf-8"?>
<p:tagLst xmlns:a="http://schemas.openxmlformats.org/drawingml/2006/main" xmlns:r="http://schemas.openxmlformats.org/officeDocument/2006/relationships" xmlns:p="http://schemas.openxmlformats.org/presentationml/2006/main">
  <p:tag name="PA" val="v3.0.1"/>
</p:tagLst>
</file>

<file path=ppt/tags/tag89.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ags/tag90.xml><?xml version="1.0" encoding="utf-8"?>
<p:tagLst xmlns:a="http://schemas.openxmlformats.org/drawingml/2006/main" xmlns:r="http://schemas.openxmlformats.org/officeDocument/2006/relationships" xmlns:p="http://schemas.openxmlformats.org/presentationml/2006/main">
  <p:tag name="TIMING" val="|0.2"/>
</p:tagLst>
</file>

<file path=ppt/tags/tag91.xml><?xml version="1.0" encoding="utf-8"?>
<p:tagLst xmlns:a="http://schemas.openxmlformats.org/drawingml/2006/main" xmlns:r="http://schemas.openxmlformats.org/officeDocument/2006/relationships" xmlns:p="http://schemas.openxmlformats.org/presentationml/2006/main">
  <p:tag name="PA" val="v3.0.1"/>
</p:tagLst>
</file>

<file path=ppt/tags/tag92.xml><?xml version="1.0" encoding="utf-8"?>
<p:tagLst xmlns:a="http://schemas.openxmlformats.org/drawingml/2006/main" xmlns:r="http://schemas.openxmlformats.org/officeDocument/2006/relationships" xmlns:p="http://schemas.openxmlformats.org/presentationml/2006/main">
  <p:tag name="PA" val="v3.0.1"/>
</p:tagLst>
</file>

<file path=ppt/tags/tag93.xml><?xml version="1.0" encoding="utf-8"?>
<p:tagLst xmlns:a="http://schemas.openxmlformats.org/drawingml/2006/main" xmlns:r="http://schemas.openxmlformats.org/officeDocument/2006/relationships" xmlns:p="http://schemas.openxmlformats.org/presentationml/2006/main">
  <p:tag name="PA" val="v3.0.1"/>
</p:tagLst>
</file>

<file path=ppt/tags/tag94.xml><?xml version="1.0" encoding="utf-8"?>
<p:tagLst xmlns:a="http://schemas.openxmlformats.org/drawingml/2006/main" xmlns:r="http://schemas.openxmlformats.org/officeDocument/2006/relationships" xmlns:p="http://schemas.openxmlformats.org/presentationml/2006/main">
  <p:tag name="PA" val="v3.0.1"/>
</p:tagLst>
</file>

<file path=ppt/tags/tag9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自定义 657">
      <a:dk1>
        <a:srgbClr val="5F5F5F"/>
      </a:dk1>
      <a:lt1>
        <a:srgbClr val="FFFFFF"/>
      </a:lt1>
      <a:dk2>
        <a:srgbClr val="FFFFFF"/>
      </a:dk2>
      <a:lt2>
        <a:srgbClr val="5F5F5F"/>
      </a:lt2>
      <a:accent1>
        <a:srgbClr val="67B58C"/>
      </a:accent1>
      <a:accent2>
        <a:srgbClr val="9DB670"/>
      </a:accent2>
      <a:accent3>
        <a:srgbClr val="4AAED2"/>
      </a:accent3>
      <a:accent4>
        <a:srgbClr val="6494B4"/>
      </a:accent4>
      <a:accent5>
        <a:srgbClr val="FFC000"/>
      </a:accent5>
      <a:accent6>
        <a:srgbClr val="FF3737"/>
      </a:accent6>
      <a:hlink>
        <a:srgbClr val="55C4F8"/>
      </a:hlink>
      <a:folHlink>
        <a:srgbClr val="C6EBFC"/>
      </a:folHlink>
    </a:clrScheme>
    <a:fontScheme name="q3zixev0">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A000120150822A06KPBG</Template>
  <TotalTime>582</TotalTime>
  <Words>2754</Words>
  <Application>Microsoft Office PowerPoint</Application>
  <PresentationFormat>Widescreen</PresentationFormat>
  <Paragraphs>268</Paragraphs>
  <Slides>31</Slides>
  <Notes>30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31</vt:i4>
      </vt:variant>
    </vt:vector>
  </HeadingPairs>
  <TitlesOfParts>
    <vt:vector size="46" baseType="lpstr">
      <vt:lpstr>等线</vt:lpstr>
      <vt:lpstr>微软雅黑</vt:lpstr>
      <vt:lpstr>Arial</vt:lpstr>
      <vt:lpstr>Brutal_Light</vt:lpstr>
      <vt:lpstr>Calibri</vt:lpstr>
      <vt:lpstr>Noto Serif CJK JP</vt:lpstr>
      <vt:lpstr>Rubik</vt:lpstr>
      <vt:lpstr>Times New Roman</vt:lpstr>
      <vt:lpstr>UnDotum</vt:lpstr>
      <vt:lpstr>Wingdings</vt:lpstr>
      <vt:lpstr>幼圆</vt:lpstr>
      <vt:lpstr>方正细谭黑简体</vt:lpstr>
      <vt:lpstr>汉仪粗简黑简</vt:lpstr>
      <vt:lpstr>第一PPT，www.1ppt.com</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dc:title>
  <dc:creator>第一PPT</dc:creator>
  <cp:keywords>www.1ppt.com</cp:keywords>
  <dc:description>www.1ppt.com</dc:description>
  <cp:lastModifiedBy>varun2998.vj@gmail.com</cp:lastModifiedBy>
  <cp:revision>56</cp:revision>
  <dcterms:created xsi:type="dcterms:W3CDTF">2017-02-20T09:50:07Z</dcterms:created>
  <dcterms:modified xsi:type="dcterms:W3CDTF">2022-09-28T23:26:41Z</dcterms:modified>
</cp:coreProperties>
</file>